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3.xml" ContentType="application/vnd.openxmlformats-officedocument.presentationml.notesSlide+xml"/>
  <Override PartName="/ppt/media/image4.jpeg" ContentType="image/jpeg"/>
  <Override PartName="/ppt/notesSlides/notesSlide4.xml" ContentType="application/vnd.openxmlformats-officedocument.presentationml.notesSlide+xml"/>
  <Override PartName="/ppt/media/image5.jpeg" ContentType="image/jpeg"/>
  <Override PartName="/ppt/notesSlides/notesSlide5.xml" ContentType="application/vnd.openxmlformats-officedocument.presentationml.notesSlide+xml"/>
  <Override PartName="/ppt/media/image6.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8.jpeg" ContentType="image/jpeg"/>
  <Override PartName="/ppt/notesSlides/notesSlide10.xml" ContentType="application/vnd.openxmlformats-officedocument.presentationml.notesSlide+xml"/>
  <Override PartName="/ppt/media/image9.jpeg" ContentType="image/jpeg"/>
  <Override PartName="/ppt/media/image10.jpeg" ContentType="image/jpeg"/>
  <Override PartName="/ppt/media/image11.jpeg" ContentType="image/jpeg"/>
  <Override PartName="/ppt/notesSlides/notesSlide11.xml" ContentType="application/vnd.openxmlformats-officedocument.presentationml.notesSlide+xml"/>
  <Override PartName="/ppt/media/image12.jpeg" ContentType="image/jpeg"/>
  <Override PartName="/ppt/notesSlides/notesSlide12.xml" ContentType="application/vnd.openxmlformats-officedocument.presentationml.notesSlide+xml"/>
  <Override PartName="/ppt/media/image13.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4.jpeg" ContentType="image/jpeg"/>
  <Override PartName="/ppt/media/image15.jpeg" ContentType="image/jpeg"/>
  <Override PartName="/ppt/notesSlides/notesSlide15.xml" ContentType="application/vnd.openxmlformats-officedocument.presentationml.notesSlide+xml"/>
  <Override PartName="/ppt/media/image16.jpeg" ContentType="image/jpeg"/>
  <Override PartName="/ppt/notesSlides/notesSlide16.xml" ContentType="application/vnd.openxmlformats-officedocument.presentationml.notesSlide+xml"/>
  <Override PartName="/ppt/media/image17.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8.jpeg" ContentType="image/jpeg"/>
  <Override PartName="/ppt/media/image19.jpeg" ContentType="image/jpeg"/>
  <Override PartName="/ppt/media/image20.jpeg" ContentType="image/jpeg"/>
  <Override PartName="/ppt/media/image21.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notesSlides/notesSlide3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 Id="rId3" Type="http://schemas.openxmlformats.org/officeDocument/2006/relationships/hyperlink" Target="https://en.wikipedia.org/wiki/Von_Neumann_architecture#Von_Neumann_bottleneck" TargetMode="Externa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https://en.wikipedia.org/wiki/Ball-and-disk_integrator" TargetMode="External"/></Relationships>

</file>

<file path=ppt/notesSlides/_rels/notesSlide30.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s://en.wikipedia.org/wiki/Water_integrator" TargetMode="External"/><Relationship Id="rId4" Type="http://schemas.openxmlformats.org/officeDocument/2006/relationships/hyperlink" Target="https://history-computer.com/CalculatingTools/AnalogComputers/Lukianov.html"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open ended… how do we think about machine computation and biological computation?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The Z2 was a mechanical and relay computer completed by Konrad Zuse in 1940. It was an improvement on the Z1, using the same mechanical memory but replacing the arithmetic and control logic with electrical relay circuits. </a:t>
            </a:r>
          </a:p>
          <a:p>
            <a:pPr/>
          </a:p>
          <a:p>
            <a:pPr/>
            <a:r>
              <a:t>Konrad Zuse's Z3 was the world's first working programmable, fully automatic computer, with binary digital arithmetic logic, but it lacked the conditional branching of a Turing machine.</a:t>
            </a:r>
          </a:p>
          <a:p>
            <a:pPr/>
          </a:p>
          <a:p>
            <a:pPr/>
            <a:r>
              <a:t>300lb </a:t>
            </a:r>
          </a:p>
          <a:p>
            <a:pPr/>
            <a:r>
              <a:t>1kW</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It was the development of high-speed digital techniques using vacuum tubes that made the modern computer possible.</a:t>
            </a:r>
          </a:p>
          <a:p>
            <a:pPr/>
            <a:r>
              <a:t>Tommy Flowers — British Post Office, used for telephone exchanges </a:t>
            </a:r>
          </a:p>
          <a:p>
            <a:pPr/>
            <a:r>
              <a:t>triodes as switches — heat the cathode, gives of e-’s, change the voltage on the gate (bias) to change the current that can flow through to the anode.  </a:t>
            </a:r>
          </a:p>
          <a:p>
            <a:pPr/>
          </a:p>
          <a:p>
            <a:pPr/>
            <a:r>
              <a:t>The 1946 ENIAC computer used 17,468 vacuum tubes and consumed 150 kW of power</a:t>
            </a:r>
          </a:p>
          <a:p>
            <a:pPr/>
          </a:p>
          <a:p>
            <a:pPr/>
            <a:r>
              <a:t>Colossus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cathode heats up, throws off electrons</a:t>
            </a:r>
          </a:p>
          <a:p>
            <a:pPr/>
            <a:r>
              <a:t>anode positively charged, current flows </a:t>
            </a:r>
          </a:p>
          <a:p>
            <a:pPr/>
          </a:p>
          <a:p>
            <a:pPr/>
            <a:r>
              <a:t>Electronics at Work </a:t>
            </a:r>
          </a:p>
          <a:p>
            <a:pPr/>
            <a:r>
              <a:t>https://www.youtube.com/watch?v=hwutHPYGgfU</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Colossus — 1600 thyratron/thermionic tube — 1943-45 </a:t>
            </a:r>
          </a:p>
          <a:p>
            <a:pPr/>
          </a:p>
          <a:p>
            <a:pPr/>
            <a:r>
              <a:t>Colossus lacked two important features of modern computers. First, it had no internally stored programs. To set it up for a new task, the operator had to alter the machine's physical wiring, using plugs and switches. Second, Colossus was not a general-purpose machine, being designed for a specific cryptanalytic task involving counting and Boolean operations.</a:t>
            </a:r>
          </a:p>
          <a:p>
            <a:pPr/>
          </a:p>
          <a:p>
            <a:pPr/>
            <a:r>
              <a:t>150kW</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ACE Computer — Manchester </a:t>
            </a:r>
          </a:p>
          <a:p>
            <a:pPr/>
            <a:r>
              <a:t>Max Newman established the Royal Society Computing Machine Laboratory at the University of Manchester, which produced the world's first working, electronic stored-program electronic computer in 1948, the Manchester Baby. Also Bletchley park colossus research </a:t>
            </a:r>
          </a:p>
          <a:p>
            <a:pPr/>
            <a:r>
              <a:t>Turing's design had much in common with today's RISC architectures and it called for a high-speed memory of roughly the same capacity as an early Macintosh computer (enormous by the standards of his day). </a:t>
            </a:r>
          </a:p>
          <a:p>
            <a:pPr/>
            <a:r>
              <a:t>With an operating speed of 1 MHz, the Pilot Model ACE was for some time the fastest computer in the world.</a:t>
            </a:r>
          </a:p>
          <a:p>
            <a:pPr>
              <a:defRPr i="1"/>
            </a:pPr>
            <a:r>
              <a:t>…all the essential ideas of the general-purpose calculating machines now being made are to be found in Babbage's plans for his analytical engine. In modern times the idea of a universal calculating machine was independently introduced by Turing … [T]he machines now being made in America and in this country … [are] in certain general respects … all similar. There is provision for storing numbers, say in the scale of 2, so that each number appears as a row of, say, forty 0's and 1's in certain places or "houses" in the machine. … Certain of these numbers, or "words" are read, one after another, as orders. In one possible type of machine an order consists of four numbers, for example 11, 13, 27, 4. The number 4 signifies "add", and when control shifts to this word the "houses" H11 and H13 will be connected to the adder as inputs, and H27 as output. The numbers stored in H11 and H13 pass through the adder, are added, and the sum is passed on to H27. The control then shifts to the next order.</a:t>
            </a:r>
          </a:p>
          <a:p>
            <a:pPr>
              <a:defRPr i="1"/>
            </a:pPr>
          </a:p>
          <a:p>
            <a:pPr>
              <a:defRPr i="1"/>
            </a:pP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EDVAC — Electronic Discrete Variable Automatic Computer (binary)</a:t>
            </a:r>
          </a:p>
          <a:p>
            <a:pPr/>
            <a:r>
              <a:t>used for missile trajectories </a:t>
            </a:r>
          </a:p>
          <a:p>
            <a:pPr/>
            <a:r>
              <a:t>The ENIAC (1946) was the first machine that was both electronic and general purpose. It was Turing complete, with conditional branching, and programmable to solve a wide range of problems, but its program was held in the state of switches in patchcords, not in memory, and it could take several days to reprogram.</a:t>
            </a:r>
          </a:p>
          <a:p>
            <a:pPr/>
          </a:p>
          <a:p>
            <a:pPr/>
          </a:p>
          <a:p>
            <a:pPr/>
            <a: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John realized that “Data” and a “Program” do not require distinct substrates…they can be stored in the same hardware, system memory (often RAM) and then processed by a separate CPU. </a:t>
            </a:r>
          </a:p>
          <a:p>
            <a:pPr/>
          </a:p>
          <a:p>
            <a:pPr/>
            <a:r>
              <a:rPr u="sng">
                <a:hlinkClick r:id="rId3" invalidUrl="" action="" tgtFrame="" tooltip="" history="1" highlightClick="0" endSnd="0"/>
              </a:rPr>
              <a:t>https://en.wikipedia.org/wiki/Von_Neumann_architecture#Von_Neumann_bottleneck</a:t>
            </a:r>
            <a:r>
              <a:t> </a:t>
            </a:r>
          </a:p>
          <a:p>
            <a:pPr/>
            <a:r>
              <a:t>comes from turing’s work on stored program concept </a:t>
            </a:r>
          </a:p>
          <a:p>
            <a:pPr/>
          </a:p>
          <a:p>
            <a:pPr/>
            <a:r>
              <a:t>The original Harvard architecture computer, the Harvard Mark I, employed entirely separate memory systems to store instructions and data. The CPU fetched the next instruction and loaded or stored data simultaneously and independently. This is in contrast to a von Neumann architecture computer, in which both instructions and data are stored in the same memory system and (without the complexity of a CPU cache) must be accessed in turn. The physical separation of instruction and data memory is sometimes held to be the distinguishing feature of modern Harvard architecture computers. With microcontrollers (entire computer systems integrated onto single chips), the use of different memory technologies for instructions (e.g. flash memory) and data (typically read/write memory) in von Neumann machines is becoming popular. The true distinction of a Harvard machine is that instruction and data memory occupy different address spaces. In other words, a memory address does not uniquely identify a storage location (as it does in a von Neumann machine); it is also necessary to know the memory space (instruction or data) to which the address belongs. </a:t>
            </a:r>
          </a:p>
          <a:p>
            <a:pPr/>
          </a:p>
          <a:p>
            <a:pPr/>
            <a:r>
              <a:t>Modern functional programming and object-oriented programming are much less geared towards "pushing vast numbers of words back and forth" than earlier languages like FORTRAN were, but internally, that is still what computers spend much of their time doing, even highly parallel supercomputers. </a:t>
            </a:r>
          </a:p>
          <a:p>
            <a:pPr/>
            <a:r>
              <a:t>As of 1996, a database benchmark study found that three out of four CPU cycles were spent waiting for memory. Researchers expect that increasing the number of simultaneous instruction streams with multithreading or single-chip multiprocessing will make this bottleneck even worse.[28] In the context of multi-core processors, additional overhead is required to maintain cache coherence between processors and threads.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1959 PDP-1 </a:t>
            </a:r>
          </a:p>
          <a:p>
            <a:pPr/>
            <a:r>
              <a:t>Programmed Data Processor-1</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steve russell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how did we get here?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1822 — tabulate polynomials by finite differences (subtract and add to previous values) — in the Science Museum </a:t>
            </a:r>
          </a:p>
          <a:p>
            <a:pPr/>
            <a:r>
              <a:t>Babbage's proposed Analytical Engine, considerably more ambitious than the Difference Engine, was to have been a general-purpose mechanical digital computer. The Analytical Engine was to have had a memory store and a central processing unit (or ‘mill’) and would have been able to select from among alternative actions consequent upon the outcome of its previous actions (a facility nowadays known as conditional branching). The behaviour of the Analytical Engine would have been controlled by a program of instructions contained on punched cards connected together with ribbons (an idea that Babbage had adopted from the Jacquard weaving loom). Babbage emphasised the generality of the Analytical Engine, saying ‘the conditions which enable a finite machine to make calculations of unlimited extent are fulfilled in the Analytical Engine’ (Babbage [1994], p. 97).</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1978 carver mead lynn conway = VLSI</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nitride is insulator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richard lyon optical mouse</a:t>
            </a:r>
          </a:p>
          <a:p>
            <a:pPr/>
            <a:r>
              <a:t>carver mead, claire conway = vlsi </a:t>
            </a:r>
          </a:p>
          <a:p>
            <a:pPr/>
            <a:r>
              <a:t>hearing, touch, vision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what does this do?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go through each basic gate and figure out what each one does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try to figure out what maybe one of these does — leads into NAND, NOR universality</a:t>
            </a:r>
          </a:p>
          <a:p>
            <a:pPr/>
            <a:r>
              <a:t>these are for some reason weird to figure out though…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de Morgan’s Law == (A+B)’ = A’B’ ; (AB)’ = A’ + B’ </a:t>
            </a:r>
          </a:p>
          <a:p>
            <a:pPr/>
            <a:r>
              <a:t>universal NAND and NOR equivalence</a:t>
            </a:r>
          </a:p>
          <a:p>
            <a:pPr/>
            <a:r>
              <a:t>try to figure out what these gates are (maybe pick one of them) </a:t>
            </a:r>
          </a:p>
          <a:p>
            <a:pPr lvl="1"/>
            <a:r>
              <a:t>(go through and make the truth table)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p>
            <a:pPr/>
            <a:r>
              <a:t>halving algorithm to convert decimal to binary </a:t>
            </a:r>
          </a:p>
          <a:p>
            <a:pPr/>
            <a:r>
              <a:t>getting from binary to hex </a:t>
            </a:r>
          </a:p>
          <a:p>
            <a:pPr/>
            <a:r>
              <a:t>how do you add binary numbers?</a:t>
            </a:r>
          </a:p>
          <a:p>
            <a:pPr/>
            <a:r>
              <a:t>how do you get negative numbers? sign bit, ones complement, twos complement</a:t>
            </a:r>
          </a:p>
          <a:p>
            <a:pPr/>
            <a:r>
              <a:t>how would you make a two’s complement circuit?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values = 2**num_bits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this is what we’re building!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1886 </a:t>
            </a:r>
          </a:p>
          <a:p>
            <a:pPr/>
            <a:r>
              <a:t>adding big numbers together was hard! </a:t>
            </a:r>
          </a:p>
          <a:p>
            <a:pPr/>
            <a:r>
              <a:t>Consider an example system that measures the total amount of water flowing through a sluice: A float is attached to the input carriage so the bearing moves up and down with the level of the water. As the water level rises, the bearing is pushed farther from the center of the input disk, increasing the output's rotation rate. By counting the total number of turns of the output shaft (for example, with an odometer-type device), and multiplying by the cross-sectional area of the sluice, the total amount of water flowing past the meter can be determined. </a:t>
            </a:r>
          </a:p>
          <a:p>
            <a:pPr/>
            <a:r>
              <a:rPr u="sng">
                <a:hlinkClick r:id="rId3" invalidUrl="" action="" tgtFrame="" tooltip="" history="1" highlightClick="0" endSnd="0"/>
              </a:rPr>
              <a:t>https://en.wikipedia.org/wiki/Ball-and-disk_integrator</a:t>
            </a:r>
          </a:p>
          <a:p>
            <a:pPr/>
            <a:r>
              <a:t>Lord Kelvin and his brother James Thomson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what’s this computer have that our adder won’t? </a:t>
            </a:r>
          </a:p>
          <a:p>
            <a:pPr/>
            <a:r>
              <a:t>talk a little about clocks, sequential logic, latching, flip-flops, memory…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brain chip akida SoC </a:t>
            </a:r>
          </a:p>
          <a:p>
            <a:pPr/>
            <a:r>
              <a:t>neuromorphics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Penn 1942 — Differential analyser — Vannevar Bush </a:t>
            </a:r>
          </a:p>
          <a:p>
            <a:pPr/>
            <a:r>
              <a:t>“A differential analyser may be conceptualised as a collection of ‘black boxes’ connected together in such a way as to allow considerable feedback. Each box performs a fundamental process, for example addition, multiplication of a variable by a constant, and integration. In setting up the machine for a given task, boxes are connected together so that the desired set of fundamental processes is executed. In the case of electrical machines, this was done typically by plugging wires into sockets on a patch panel (computing machines whose function is determined in this way are referred to as ‘program-controlled’).”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rPr u="sng">
                <a:hlinkClick r:id="rId3" invalidUrl="" action="" tgtFrame="" tooltip="" history="1" highlightClick="0" endSnd="0"/>
              </a:rPr>
              <a:t>https://en.wikipedia.org/wiki/Water_integrator</a:t>
            </a:r>
            <a:r>
              <a:t> — 1936 </a:t>
            </a:r>
          </a:p>
          <a:p>
            <a:pPr/>
            <a:r>
              <a:t>for specific problems and general modular system</a:t>
            </a:r>
          </a:p>
          <a:p>
            <a:pPr/>
            <a:r>
              <a:t>The water level in various chambers (with precision to fractions of a millimeter) represented stored numbers, and the rate of flow between them represented mathematical operations. This machine was capable of solving inhomogeneous differential equations.</a:t>
            </a:r>
          </a:p>
          <a:p>
            <a:pPr/>
            <a:r>
              <a:rPr u="sng">
                <a:hlinkClick r:id="rId4" invalidUrl="" action="" tgtFrame="" tooltip="" history="1" highlightClick="0" endSnd="0"/>
              </a:rPr>
              <a:t>https://history-computer.com/CalculatingTools/AnalogComputers/Lukianov.html</a:t>
            </a:r>
            <a:r>
              <a:t>. </a:t>
            </a:r>
          </a:p>
          <a:p>
            <a:pPr/>
            <a:r>
              <a:t>Vladimir Lukianov — solving PDEs for temperature distributions / heat equations in concrete (for railway design) — changed temperature to water pressure and flow rate </a:t>
            </a:r>
          </a:p>
          <a:p>
            <a:pPr/>
            <a:r>
              <a:t>In 1941, Lukyanov created a hydraulic integrator of modular design, which made it possible to assemble a machine for solving various problems. Two-dimensional and three-dimensional hydraulic integrators were designed.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this is from a 1953 technical report from US army / MIT Civil Eng about analog computing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MONIAC — LSE 1949 — inputs and outputs for a simulated economy </a:t>
            </a:r>
          </a:p>
          <a:p>
            <a:pPr/>
            <a:r>
              <a:t>monetary national income analogue computer</a:t>
            </a:r>
          </a:p>
          <a:p>
            <a:pPr/>
            <a:r>
              <a:t>~2% precision with digital/analytical techniques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What is a "digital circuit"?</a:t>
            </a:r>
          </a:p>
          <a:p>
            <a:pPr/>
            <a:r>
              <a:t>- there are only ever two voltage levels</a:t>
            </a:r>
          </a:p>
          <a:p>
            <a:pPr marL="305593" indent="-305593">
              <a:buSzPct val="145000"/>
              <a:buChar char="-"/>
            </a:pPr>
            <a:r>
              <a:t>"any project with more than 3 ICs should just use a microcontroller”</a:t>
            </a:r>
          </a:p>
          <a:p>
            <a:pPr/>
            <a:r>
              <a:t>etymology of digital— </a:t>
            </a:r>
          </a:p>
          <a:p>
            <a:pPr marL="305593" indent="-305593">
              <a:buSzPct val="145000"/>
              <a:buChar char="-"/>
            </a:pPr>
            <a:r>
              <a:t>finger or toe — number less than 10 </a:t>
            </a:r>
          </a:p>
          <a:p>
            <a:pPr marL="305593" indent="-305593">
              <a:buSzPct val="145000"/>
              <a:buChar char="-"/>
            </a:pPr>
            <a:r>
              <a:t>leibniz proposed binary number system 1660s</a:t>
            </a:r>
          </a:p>
          <a:p>
            <a:pPr marL="305593" indent="-305593">
              <a:buSzPct val="145000"/>
              <a:buChar char="-"/>
            </a:pPr>
            <a:r>
              <a:t>boole proposed a system of binary logic 1840s</a:t>
            </a:r>
          </a:p>
          <a:p>
            <a:pPr marL="305593" indent="-305593">
              <a:buSzPct val="145000"/>
              <a:buChar char="-"/>
            </a:pPr>
            <a:r>
              <a:t>wittgenstein proposed truth tables (1921)</a:t>
            </a:r>
          </a:p>
          <a:p>
            <a:pPr marL="305593" indent="-305593">
              <a:buSzPct val="145000"/>
              <a:buChar char="-"/>
            </a:pPr>
            <a:r>
              <a:t>charles sanders pierce proposed electrical switches for logical computations — 1886</a:t>
            </a:r>
          </a:p>
          <a:p>
            <a:pPr/>
            <a:r>
              <a:t>etymology of data —</a:t>
            </a:r>
          </a:p>
          <a:p>
            <a:pPr/>
            <a:r>
              <a:t>- "from the practice of signing letters in Latin by noting the date on which they were dispatched"</a:t>
            </a:r>
          </a:p>
          <a:p>
            <a:pPr/>
            <a:r>
              <a:t>- latin datus, *dare =* to **give, what has been given</a:t>
            </a:r>
          </a:p>
          <a:p>
            <a:pPr/>
            <a:r>
              <a:t>Why do we need logic? </a:t>
            </a:r>
          </a:p>
          <a:p>
            <a:pPr/>
            <a:r>
              <a:t>boolean logic is how we describe and simplify circuits </a:t>
            </a:r>
          </a:p>
          <a:p>
            <a:pPr/>
            <a:r>
              <a:t>How do we implement logic in circuits? </a:t>
            </a:r>
          </a:p>
          <a:p>
            <a:pPr/>
            <a:r>
              <a:t>What can we make with hardware logic? </a:t>
            </a:r>
          </a:p>
          <a:p>
            <a:pPr/>
            <a:r>
              <a:t>- any instruction set can be represented as binary</a:t>
            </a:r>
          </a:p>
          <a:p>
            <a:pPr/>
            <a:r>
              <a:t>- boolean algebra applied to such instructions / data can generate arbitrary computations with enough time and memory (see later discussions of interpretation/compilation)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electro(mechanical) switch </a:t>
            </a:r>
          </a:p>
          <a:p>
            <a:pPr/>
            <a:r>
              <a:t>ARRA, Harvard Mark II, Zuse Z2, and Zuse Z3</a:t>
            </a:r>
          </a:p>
          <a:p>
            <a:pPr/>
            <a:r>
              <a:t>literally an electromagnetic switching device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7" name="Title Text"/>
          <p:cNvSpPr txBox="1"/>
          <p:nvPr>
            <p:ph type="title"/>
          </p:nvPr>
        </p:nvSpPr>
        <p:spPr>
          <a:xfrm>
            <a:off x="650239" y="390596"/>
            <a:ext cx="11704322" cy="1625601"/>
          </a:xfrm>
          <a:prstGeom prst="rect">
            <a:avLst/>
          </a:prstGeom>
        </p:spPr>
        <p:txBody>
          <a:bodyPr lIns="65023" tIns="65023" rIns="65023" bIns="65023"/>
          <a:lstStyle>
            <a:lvl1pPr defTabSz="1300480">
              <a:defRPr sz="6200">
                <a:latin typeface="Constantia"/>
                <a:ea typeface="Constantia"/>
                <a:cs typeface="Constantia"/>
                <a:sym typeface="Constantia"/>
              </a:defRPr>
            </a:lvl1pPr>
          </a:lstStyle>
          <a:p>
            <a:pPr/>
            <a:r>
              <a:t>Title Text</a:t>
            </a:r>
          </a:p>
        </p:txBody>
      </p:sp>
      <p:sp>
        <p:nvSpPr>
          <p:cNvPr id="118" name="Body Level One…"/>
          <p:cNvSpPr txBox="1"/>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defRPr sz="4400">
                <a:latin typeface="Constantia"/>
                <a:ea typeface="Constantia"/>
                <a:cs typeface="Constantia"/>
                <a:sym typeface="Constantia"/>
              </a:defRPr>
            </a:lvl1pPr>
            <a:lvl2pPr marL="906235" indent="-449035" defTabSz="1300480">
              <a:spcBef>
                <a:spcPts val="1000"/>
              </a:spcBef>
              <a:buSzPct val="100000"/>
              <a:buFont typeface="Arial"/>
              <a:buChar char="–"/>
              <a:defRPr sz="4400">
                <a:latin typeface="Constantia"/>
                <a:ea typeface="Constantia"/>
                <a:cs typeface="Constantia"/>
                <a:sym typeface="Constantia"/>
              </a:defRPr>
            </a:lvl2pPr>
            <a:lvl3pPr indent="-419100" defTabSz="1300480">
              <a:spcBef>
                <a:spcPts val="1000"/>
              </a:spcBef>
              <a:buSzPct val="100000"/>
              <a:buFont typeface="Arial"/>
              <a:defRPr sz="4400">
                <a:latin typeface="Constantia"/>
                <a:ea typeface="Constantia"/>
                <a:cs typeface="Constantia"/>
                <a:sym typeface="Constantia"/>
              </a:defRPr>
            </a:lvl3pPr>
            <a:lvl4pPr marL="1874520" indent="-502920" defTabSz="1300480">
              <a:spcBef>
                <a:spcPts val="1000"/>
              </a:spcBef>
              <a:buSzPct val="100000"/>
              <a:buFont typeface="Arial"/>
              <a:buChar char="–"/>
              <a:defRPr sz="4400">
                <a:latin typeface="Constantia"/>
                <a:ea typeface="Constantia"/>
                <a:cs typeface="Constantia"/>
                <a:sym typeface="Constantia"/>
              </a:defRPr>
            </a:lvl4pPr>
            <a:lvl5pPr marL="2331720" indent="-502920" defTabSz="1300480">
              <a:spcBef>
                <a:spcPts val="1000"/>
              </a:spcBef>
              <a:buSzPct val="100000"/>
              <a:buFont typeface="Arial"/>
              <a:buChar char="»"/>
              <a:defRPr sz="4400">
                <a:latin typeface="Constantia"/>
                <a:ea typeface="Constantia"/>
                <a:cs typeface="Constantia"/>
                <a:sym typeface="Constantia"/>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2008611" y="9107762"/>
            <a:ext cx="345949" cy="384049"/>
          </a:xfrm>
          <a:prstGeom prst="rect">
            <a:avLst/>
          </a:prstGeom>
        </p:spPr>
        <p:txBody>
          <a:bodyPr lIns="65023" tIns="65023" rIns="65023" bIns="65023" anchor="ctr"/>
          <a:lstStyle>
            <a:lvl1pPr algn="r" defTabSz="1300480">
              <a:defRPr>
                <a:solidFill>
                  <a:srgbClr val="888888"/>
                </a:solidFill>
                <a:latin typeface="Constantia"/>
                <a:ea typeface="Constantia"/>
                <a:cs typeface="Constantia"/>
                <a:sym typeface="Constant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jpeg"/><Relationship Id="rId4" Type="http://schemas.openxmlformats.org/officeDocument/2006/relationships/image" Target="../media/image10.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gif"/><Relationship Id="rId3" Type="http://schemas.openxmlformats.org/officeDocument/2006/relationships/image" Target="../media/image1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jpeg"/><Relationship Id="rId4"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tif"/><Relationship Id="rId4" Type="http://schemas.openxmlformats.org/officeDocument/2006/relationships/image" Target="../media/image16.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7.jpeg"/><Relationship Id="rId5" Type="http://schemas.openxmlformats.org/officeDocument/2006/relationships/image" Target="../media/image7.png"/><Relationship Id="rId6"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image" Target="../media/image5.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7.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8.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8.jpeg"/><Relationship Id="rId5" Type="http://schemas.openxmlformats.org/officeDocument/2006/relationships/image" Target="../media/image19.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20.jpeg"/><Relationship Id="rId4" Type="http://schemas.openxmlformats.org/officeDocument/2006/relationships/image" Target="../media/image11.png"/><Relationship Id="rId5" Type="http://schemas.openxmlformats.org/officeDocument/2006/relationships/image" Target="../media/image2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g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9.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eg"/><Relationship Id="rId3" Type="http://schemas.openxmlformats.org/officeDocument/2006/relationships/image" Target="../media/image23.jpeg"/><Relationship Id="rId4" Type="http://schemas.openxmlformats.org/officeDocument/2006/relationships/image" Target="../media/image5.png"/><Relationship Id="rId5" Type="http://schemas.openxmlformats.org/officeDocument/2006/relationships/image" Target="../media/image4.gif"/><Relationship Id="rId6" Type="http://schemas.openxmlformats.org/officeDocument/2006/relationships/image" Target="../media/image3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jpeg"/><Relationship Id="rId3" Type="http://schemas.openxmlformats.org/officeDocument/2006/relationships/image" Target="../media/image25.jpe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26.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lato.stanford.edu/entries/computing-history/"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jpeg"/><Relationship Id="rId4" Type="http://schemas.openxmlformats.org/officeDocument/2006/relationships/image" Target="../media/image1.g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a very short introduction to)…"/>
          <p:cNvSpPr txBox="1"/>
          <p:nvPr/>
        </p:nvSpPr>
        <p:spPr>
          <a:xfrm>
            <a:off x="3427095" y="3951735"/>
            <a:ext cx="6150611" cy="18501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3500">
                <a:latin typeface="+mn-lt"/>
                <a:ea typeface="+mn-ea"/>
                <a:cs typeface="+mn-cs"/>
                <a:sym typeface="Helvetica Neue Medium"/>
              </a:defRPr>
            </a:pPr>
            <a:r>
              <a:t>(a very short introduction to) </a:t>
            </a:r>
          </a:p>
          <a:p>
            <a:pPr>
              <a:defRPr b="0" sz="8000">
                <a:latin typeface="+mn-lt"/>
                <a:ea typeface="+mn-ea"/>
                <a:cs typeface="+mn-cs"/>
                <a:sym typeface="Helvetica Neue Medium"/>
              </a:defRPr>
            </a:pPr>
            <a:r>
              <a:t>digital logic</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relays"/>
          <p:cNvSpPr txBox="1"/>
          <p:nvPr>
            <p:ph type="title"/>
          </p:nvPr>
        </p:nvSpPr>
        <p:spPr>
          <a:prstGeom prst="rect">
            <a:avLst/>
          </a:prstGeom>
        </p:spPr>
        <p:txBody>
          <a:bodyPr/>
          <a:lstStyle/>
          <a:p>
            <a:pPr/>
            <a:r>
              <a:t>relays</a:t>
            </a:r>
          </a:p>
        </p:txBody>
      </p:sp>
      <p:pic>
        <p:nvPicPr>
          <p:cNvPr id="170" name="4191651514199061910.jpg" descr="4191651514199061910.jpg"/>
          <p:cNvPicPr>
            <a:picLocks noChangeAspect="1"/>
          </p:cNvPicPr>
          <p:nvPr/>
        </p:nvPicPr>
        <p:blipFill>
          <a:blip r:embed="rId3">
            <a:extLst/>
          </a:blip>
          <a:stretch>
            <a:fillRect/>
          </a:stretch>
        </p:blipFill>
        <p:spPr>
          <a:xfrm>
            <a:off x="1422400" y="2584450"/>
            <a:ext cx="10160000" cy="5651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the first computer?"/>
          <p:cNvSpPr txBox="1"/>
          <p:nvPr>
            <p:ph type="title"/>
          </p:nvPr>
        </p:nvSpPr>
        <p:spPr>
          <a:prstGeom prst="rect">
            <a:avLst/>
          </a:prstGeom>
        </p:spPr>
        <p:txBody>
          <a:bodyPr/>
          <a:lstStyle/>
          <a:p>
            <a:pPr/>
            <a:r>
              <a:t>the first computer?</a:t>
            </a:r>
          </a:p>
        </p:txBody>
      </p:sp>
      <p:pic>
        <p:nvPicPr>
          <p:cNvPr id="175" name="1999_konrad_zuse.jpeg" descr="1999_konrad_zuse.jpeg"/>
          <p:cNvPicPr>
            <a:picLocks noChangeAspect="1"/>
          </p:cNvPicPr>
          <p:nvPr/>
        </p:nvPicPr>
        <p:blipFill>
          <a:blip r:embed="rId3">
            <a:extLst/>
          </a:blip>
          <a:stretch>
            <a:fillRect/>
          </a:stretch>
        </p:blipFill>
        <p:spPr>
          <a:xfrm>
            <a:off x="309174" y="3845971"/>
            <a:ext cx="3031086" cy="3788858"/>
          </a:xfrm>
          <a:prstGeom prst="rect">
            <a:avLst/>
          </a:prstGeom>
          <a:ln w="12700">
            <a:miter lim="400000"/>
          </a:ln>
        </p:spPr>
      </p:pic>
      <p:pic>
        <p:nvPicPr>
          <p:cNvPr id="176" name="Z3_Deutsches_Museum.JPG.jpeg" descr="Z3_Deutsches_Museum.JPG.jpeg"/>
          <p:cNvPicPr>
            <a:picLocks noChangeAspect="1"/>
          </p:cNvPicPr>
          <p:nvPr/>
        </p:nvPicPr>
        <p:blipFill>
          <a:blip r:embed="rId4">
            <a:extLst/>
          </a:blip>
          <a:stretch>
            <a:fillRect/>
          </a:stretch>
        </p:blipFill>
        <p:spPr>
          <a:xfrm>
            <a:off x="3587828" y="2344026"/>
            <a:ext cx="9056998" cy="679274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io-io23.gif" descr="io-io23.gif"/>
          <p:cNvPicPr>
            <a:picLocks noChangeAspect="1"/>
          </p:cNvPicPr>
          <p:nvPr/>
        </p:nvPicPr>
        <p:blipFill>
          <a:blip r:embed="rId2">
            <a:extLst/>
          </a:blip>
          <a:stretch>
            <a:fillRect/>
          </a:stretch>
        </p:blipFill>
        <p:spPr>
          <a:xfrm>
            <a:off x="2367141" y="372120"/>
            <a:ext cx="8270518" cy="4439323"/>
          </a:xfrm>
          <a:prstGeom prst="rect">
            <a:avLst/>
          </a:prstGeom>
          <a:ln w="12700">
            <a:miter lim="400000"/>
          </a:ln>
        </p:spPr>
      </p:pic>
      <p:pic>
        <p:nvPicPr>
          <p:cNvPr id="181" name="GIHhS.jpg" descr="GIHhS.jpg"/>
          <p:cNvPicPr>
            <a:picLocks noChangeAspect="1"/>
          </p:cNvPicPr>
          <p:nvPr/>
        </p:nvPicPr>
        <p:blipFill>
          <a:blip r:embed="rId3">
            <a:extLst/>
          </a:blip>
          <a:stretch>
            <a:fillRect/>
          </a:stretch>
        </p:blipFill>
        <p:spPr>
          <a:xfrm>
            <a:off x="3365382" y="5017285"/>
            <a:ext cx="6274036" cy="503381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vacuum tubes"/>
          <p:cNvSpPr txBox="1"/>
          <p:nvPr>
            <p:ph type="title"/>
          </p:nvPr>
        </p:nvSpPr>
        <p:spPr>
          <a:prstGeom prst="rect">
            <a:avLst/>
          </a:prstGeom>
        </p:spPr>
        <p:txBody>
          <a:bodyPr/>
          <a:lstStyle/>
          <a:p>
            <a:pPr/>
            <a:r>
              <a:t>vacuum tubes</a:t>
            </a:r>
          </a:p>
        </p:txBody>
      </p:sp>
      <p:pic>
        <p:nvPicPr>
          <p:cNvPr id="184" name="ENIAC_Penn2.jpg" descr="ENIAC_Penn2.jpg"/>
          <p:cNvPicPr>
            <a:picLocks noChangeAspect="1"/>
          </p:cNvPicPr>
          <p:nvPr/>
        </p:nvPicPr>
        <p:blipFill>
          <a:blip r:embed="rId3">
            <a:extLst/>
          </a:blip>
          <a:stretch>
            <a:fillRect/>
          </a:stretch>
        </p:blipFill>
        <p:spPr>
          <a:xfrm>
            <a:off x="4821681" y="2356244"/>
            <a:ext cx="7426575" cy="6768312"/>
          </a:xfrm>
          <a:prstGeom prst="rect">
            <a:avLst/>
          </a:prstGeom>
          <a:ln w="12700">
            <a:miter lim="400000"/>
          </a:ln>
        </p:spPr>
      </p:pic>
      <p:pic>
        <p:nvPicPr>
          <p:cNvPr id="185" name="Image" descr="Image"/>
          <p:cNvPicPr>
            <a:picLocks noChangeAspect="1"/>
          </p:cNvPicPr>
          <p:nvPr/>
        </p:nvPicPr>
        <p:blipFill>
          <a:blip r:embed="rId4">
            <a:extLst/>
          </a:blip>
          <a:stretch>
            <a:fillRect/>
          </a:stretch>
        </p:blipFill>
        <p:spPr>
          <a:xfrm>
            <a:off x="570167" y="3155950"/>
            <a:ext cx="3810001" cy="51689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zvrQo.jpg" descr="zvrQo.jpg"/>
          <p:cNvPicPr>
            <a:picLocks noChangeAspect="1"/>
          </p:cNvPicPr>
          <p:nvPr/>
        </p:nvPicPr>
        <p:blipFill>
          <a:blip r:embed="rId3">
            <a:extLst/>
          </a:blip>
          <a:stretch>
            <a:fillRect/>
          </a:stretch>
        </p:blipFill>
        <p:spPr>
          <a:xfrm>
            <a:off x="801662" y="1796521"/>
            <a:ext cx="8968317" cy="616055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Image" descr="Image"/>
          <p:cNvPicPr>
            <a:picLocks noChangeAspect="1"/>
          </p:cNvPicPr>
          <p:nvPr/>
        </p:nvPicPr>
        <p:blipFill>
          <a:blip r:embed="rId3">
            <a:extLst/>
          </a:blip>
          <a:stretch>
            <a:fillRect/>
          </a:stretch>
        </p:blipFill>
        <p:spPr>
          <a:xfrm>
            <a:off x="-1" y="2377176"/>
            <a:ext cx="13004801" cy="499924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Max-newman-1950.jpg" descr="Max-newman-1950.jpg"/>
          <p:cNvPicPr>
            <a:picLocks noChangeAspect="1"/>
          </p:cNvPicPr>
          <p:nvPr/>
        </p:nvPicPr>
        <p:blipFill>
          <a:blip r:embed="rId3">
            <a:extLst/>
          </a:blip>
          <a:stretch>
            <a:fillRect/>
          </a:stretch>
        </p:blipFill>
        <p:spPr>
          <a:xfrm>
            <a:off x="6240562" y="6527262"/>
            <a:ext cx="3136901" cy="2908301"/>
          </a:xfrm>
          <a:prstGeom prst="rect">
            <a:avLst/>
          </a:prstGeom>
          <a:ln w="12700">
            <a:miter lim="400000"/>
          </a:ln>
        </p:spPr>
      </p:pic>
      <p:pic>
        <p:nvPicPr>
          <p:cNvPr id="198" name="Alan-Turing.jpeg" descr="Alan-Turing.jpeg"/>
          <p:cNvPicPr>
            <a:picLocks noChangeAspect="1"/>
          </p:cNvPicPr>
          <p:nvPr/>
        </p:nvPicPr>
        <p:blipFill>
          <a:blip r:embed="rId4">
            <a:extLst/>
          </a:blip>
          <a:stretch>
            <a:fillRect/>
          </a:stretch>
        </p:blipFill>
        <p:spPr>
          <a:xfrm>
            <a:off x="3627337" y="6527262"/>
            <a:ext cx="2423584" cy="2908301"/>
          </a:xfrm>
          <a:prstGeom prst="rect">
            <a:avLst/>
          </a:prstGeom>
          <a:ln w="12700">
            <a:miter lim="400000"/>
          </a:ln>
        </p:spPr>
      </p:pic>
      <p:pic>
        <p:nvPicPr>
          <p:cNvPr id="199" name="Image" descr="Image"/>
          <p:cNvPicPr>
            <a:picLocks noChangeAspect="1"/>
          </p:cNvPicPr>
          <p:nvPr/>
        </p:nvPicPr>
        <p:blipFill>
          <a:blip r:embed="rId5">
            <a:extLst/>
          </a:blip>
          <a:stretch>
            <a:fillRect/>
          </a:stretch>
        </p:blipFill>
        <p:spPr>
          <a:xfrm>
            <a:off x="1651327" y="386244"/>
            <a:ext cx="9702146" cy="582128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Image" descr="Image"/>
          <p:cNvPicPr>
            <a:picLocks noChangeAspect="1"/>
          </p:cNvPicPr>
          <p:nvPr/>
        </p:nvPicPr>
        <p:blipFill>
          <a:blip r:embed="rId3">
            <a:extLst/>
          </a:blip>
          <a:stretch>
            <a:fillRect/>
          </a:stretch>
        </p:blipFill>
        <p:spPr>
          <a:xfrm>
            <a:off x="198966" y="2336799"/>
            <a:ext cx="7493001" cy="5080001"/>
          </a:xfrm>
          <a:prstGeom prst="rect">
            <a:avLst/>
          </a:prstGeom>
          <a:ln w="12700">
            <a:miter lim="400000"/>
          </a:ln>
        </p:spPr>
      </p:pic>
      <p:pic>
        <p:nvPicPr>
          <p:cNvPr id="204" name="1920px-Edvac.jpg" descr="1920px-Edvac.jpg"/>
          <p:cNvPicPr>
            <a:picLocks noChangeAspect="1"/>
          </p:cNvPicPr>
          <p:nvPr/>
        </p:nvPicPr>
        <p:blipFill>
          <a:blip r:embed="rId4">
            <a:extLst/>
          </a:blip>
          <a:stretch>
            <a:fillRect/>
          </a:stretch>
        </p:blipFill>
        <p:spPr>
          <a:xfrm>
            <a:off x="7913229" y="1705724"/>
            <a:ext cx="4888372" cy="634215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Picture 2" descr="Picture 2"/>
          <p:cNvPicPr>
            <a:picLocks noChangeAspect="1"/>
          </p:cNvPicPr>
          <p:nvPr/>
        </p:nvPicPr>
        <p:blipFill>
          <a:blip r:embed="rId3">
            <a:extLst/>
          </a:blip>
          <a:stretch>
            <a:fillRect/>
          </a:stretch>
        </p:blipFill>
        <p:spPr>
          <a:xfrm>
            <a:off x="1699639" y="2630458"/>
            <a:ext cx="3144869" cy="4086284"/>
          </a:xfrm>
          <a:prstGeom prst="rect">
            <a:avLst/>
          </a:prstGeom>
          <a:ln w="12700">
            <a:miter lim="400000"/>
          </a:ln>
        </p:spPr>
      </p:pic>
      <p:pic>
        <p:nvPicPr>
          <p:cNvPr id="209" name="Picture 2" descr="Picture 2"/>
          <p:cNvPicPr>
            <a:picLocks noChangeAspect="1"/>
          </p:cNvPicPr>
          <p:nvPr/>
        </p:nvPicPr>
        <p:blipFill>
          <a:blip r:embed="rId4">
            <a:extLst/>
          </a:blip>
          <a:srcRect l="0" t="0" r="0" b="0"/>
          <a:stretch>
            <a:fillRect/>
          </a:stretch>
        </p:blipFill>
        <p:spPr>
          <a:xfrm>
            <a:off x="5505229" y="2182614"/>
            <a:ext cx="5799943" cy="5388182"/>
          </a:xfrm>
          <a:prstGeom prst="rect">
            <a:avLst/>
          </a:prstGeom>
          <a:ln w="12700">
            <a:miter lim="400000"/>
          </a:ln>
        </p:spPr>
      </p:pic>
      <p:sp>
        <p:nvSpPr>
          <p:cNvPr id="210" name="TextBox 11"/>
          <p:cNvSpPr txBox="1"/>
          <p:nvPr/>
        </p:nvSpPr>
        <p:spPr>
          <a:xfrm>
            <a:off x="2226278" y="8246480"/>
            <a:ext cx="8552244" cy="840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0" i="1" sz="4500">
                <a:latin typeface="Constantia"/>
                <a:ea typeface="Constantia"/>
                <a:cs typeface="Constantia"/>
                <a:sym typeface="Constantia"/>
              </a:defRPr>
            </a:lvl1pPr>
          </a:lstStyle>
          <a:p>
            <a:pPr/>
            <a:r>
              <a:t>How does this compare to the brain?</a:t>
            </a:r>
          </a:p>
        </p:txBody>
      </p:sp>
      <p:sp>
        <p:nvSpPr>
          <p:cNvPr id="211" name="Text"/>
          <p:cNvSpPr txBox="1"/>
          <p:nvPr/>
        </p:nvSpPr>
        <p:spPr>
          <a:xfrm>
            <a:off x="18888" y="7068376"/>
            <a:ext cx="1270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2800"/>
              </a:lnSpc>
              <a:spcBef>
                <a:spcPts val="1200"/>
              </a:spcBef>
              <a:defRPr b="0" sz="1200">
                <a:latin typeface="Times"/>
                <a:ea typeface="Times"/>
                <a:cs typeface="Times"/>
                <a:sym typeface="Times"/>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ransistors"/>
          <p:cNvSpPr txBox="1"/>
          <p:nvPr>
            <p:ph type="title"/>
          </p:nvPr>
        </p:nvSpPr>
        <p:spPr>
          <a:prstGeom prst="rect">
            <a:avLst/>
          </a:prstGeom>
        </p:spPr>
        <p:txBody>
          <a:bodyPr/>
          <a:lstStyle/>
          <a:p>
            <a:pPr/>
            <a:r>
              <a:t>transistors</a:t>
            </a:r>
          </a:p>
        </p:txBody>
      </p:sp>
      <p:pic>
        <p:nvPicPr>
          <p:cNvPr id="216" name="Picture 2" descr="Picture 2"/>
          <p:cNvPicPr>
            <a:picLocks noChangeAspect="1"/>
          </p:cNvPicPr>
          <p:nvPr/>
        </p:nvPicPr>
        <p:blipFill>
          <a:blip r:embed="rId2">
            <a:extLst/>
          </a:blip>
          <a:stretch>
            <a:fillRect/>
          </a:stretch>
        </p:blipFill>
        <p:spPr>
          <a:xfrm>
            <a:off x="6854400" y="2649600"/>
            <a:ext cx="3796283" cy="2670836"/>
          </a:xfrm>
          <a:prstGeom prst="rect">
            <a:avLst/>
          </a:prstGeom>
          <a:ln w="12700">
            <a:miter lim="400000"/>
          </a:ln>
        </p:spPr>
      </p:pic>
      <p:pic>
        <p:nvPicPr>
          <p:cNvPr id="217" name="Picture 2" descr="Picture 2"/>
          <p:cNvPicPr>
            <a:picLocks noChangeAspect="1"/>
          </p:cNvPicPr>
          <p:nvPr/>
        </p:nvPicPr>
        <p:blipFill>
          <a:blip r:embed="rId3">
            <a:extLst/>
          </a:blip>
          <a:stretch>
            <a:fillRect/>
          </a:stretch>
        </p:blipFill>
        <p:spPr>
          <a:xfrm>
            <a:off x="7079584" y="6027144"/>
            <a:ext cx="3345917" cy="2000753"/>
          </a:xfrm>
          <a:prstGeom prst="rect">
            <a:avLst/>
          </a:prstGeom>
          <a:ln w="12700">
            <a:miter lim="400000"/>
          </a:ln>
        </p:spPr>
      </p:pic>
      <p:pic>
        <p:nvPicPr>
          <p:cNvPr id="218" name="Picture 2" descr="Picture 2"/>
          <p:cNvPicPr>
            <a:picLocks noChangeAspect="1"/>
          </p:cNvPicPr>
          <p:nvPr/>
        </p:nvPicPr>
        <p:blipFill>
          <a:blip r:embed="rId4">
            <a:extLst/>
          </a:blip>
          <a:stretch>
            <a:fillRect/>
          </a:stretch>
        </p:blipFill>
        <p:spPr>
          <a:xfrm>
            <a:off x="2691789" y="3371516"/>
            <a:ext cx="1828801" cy="1828801"/>
          </a:xfrm>
          <a:prstGeom prst="rect">
            <a:avLst/>
          </a:prstGeom>
          <a:ln w="12700">
            <a:miter lim="400000"/>
          </a:ln>
        </p:spPr>
      </p:pic>
      <p:grpSp>
        <p:nvGrpSpPr>
          <p:cNvPr id="226" name="Group 13"/>
          <p:cNvGrpSpPr/>
          <p:nvPr/>
        </p:nvGrpSpPr>
        <p:grpSpPr>
          <a:xfrm>
            <a:off x="1862954" y="6158832"/>
            <a:ext cx="3486470" cy="1905001"/>
            <a:chOff x="0" y="0"/>
            <a:chExt cx="3486468" cy="1905000"/>
          </a:xfrm>
        </p:grpSpPr>
        <p:pic>
          <p:nvPicPr>
            <p:cNvPr id="219" name="Picture 14" descr="Picture 14"/>
            <p:cNvPicPr>
              <a:picLocks noChangeAspect="1"/>
            </p:cNvPicPr>
            <p:nvPr/>
          </p:nvPicPr>
          <p:blipFill>
            <a:blip r:embed="rId5">
              <a:extLst/>
            </a:blip>
            <a:stretch>
              <a:fillRect/>
            </a:stretch>
          </p:blipFill>
          <p:spPr>
            <a:xfrm>
              <a:off x="301409" y="155157"/>
              <a:ext cx="1428751" cy="1428751"/>
            </a:xfrm>
            <a:prstGeom prst="rect">
              <a:avLst/>
            </a:prstGeom>
            <a:ln w="12700" cap="flat">
              <a:noFill/>
              <a:miter lim="400000"/>
            </a:ln>
            <a:effectLst/>
          </p:spPr>
        </p:pic>
        <p:pic>
          <p:nvPicPr>
            <p:cNvPr id="220" name="Picture 16" descr="Picture 16"/>
            <p:cNvPicPr>
              <a:picLocks noChangeAspect="1"/>
            </p:cNvPicPr>
            <p:nvPr/>
          </p:nvPicPr>
          <p:blipFill>
            <a:blip r:embed="rId6">
              <a:extLst/>
            </a:blip>
            <a:stretch>
              <a:fillRect/>
            </a:stretch>
          </p:blipFill>
          <p:spPr>
            <a:xfrm>
              <a:off x="1884471" y="152400"/>
              <a:ext cx="1524001" cy="1524000"/>
            </a:xfrm>
            <a:prstGeom prst="rect">
              <a:avLst/>
            </a:prstGeom>
            <a:ln w="12700" cap="flat">
              <a:noFill/>
              <a:miter lim="400000"/>
            </a:ln>
            <a:effectLst/>
          </p:spPr>
        </p:pic>
        <p:sp>
          <p:nvSpPr>
            <p:cNvPr id="221" name="TextBox 17"/>
            <p:cNvSpPr txBox="1"/>
            <p:nvPr/>
          </p:nvSpPr>
          <p:spPr>
            <a:xfrm>
              <a:off x="130072" y="123496"/>
              <a:ext cx="1600088"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defTabSz="914400">
                <a:defRPr b="0" sz="1400">
                  <a:latin typeface="Constantia"/>
                  <a:ea typeface="Constantia"/>
                  <a:cs typeface="Constantia"/>
                  <a:sym typeface="Constantia"/>
                </a:defRPr>
              </a:lvl1pPr>
            </a:lstStyle>
            <a:p>
              <a:pPr/>
              <a:r>
                <a:t>N-MOSFET</a:t>
              </a:r>
            </a:p>
          </p:txBody>
        </p:sp>
        <p:sp>
          <p:nvSpPr>
            <p:cNvPr id="222" name="TextBox 18"/>
            <p:cNvSpPr txBox="1"/>
            <p:nvPr/>
          </p:nvSpPr>
          <p:spPr>
            <a:xfrm>
              <a:off x="1808271" y="105125"/>
              <a:ext cx="1600088"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defTabSz="914400">
                <a:defRPr b="0" sz="1400">
                  <a:latin typeface="Constantia"/>
                  <a:ea typeface="Constantia"/>
                  <a:cs typeface="Constantia"/>
                  <a:sym typeface="Constantia"/>
                </a:defRPr>
              </a:lvl1pPr>
            </a:lstStyle>
            <a:p>
              <a:pPr/>
              <a:r>
                <a:t>P-MOSFET</a:t>
              </a:r>
            </a:p>
          </p:txBody>
        </p:sp>
        <p:sp>
          <p:nvSpPr>
            <p:cNvPr id="223" name="TextBox 19"/>
            <p:cNvSpPr txBox="1"/>
            <p:nvPr/>
          </p:nvSpPr>
          <p:spPr>
            <a:xfrm>
              <a:off x="511072" y="1524000"/>
              <a:ext cx="1136729" cy="3327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defTabSz="914400">
                <a:defRPr b="0" i="1" sz="1400">
                  <a:latin typeface="Constantia"/>
                  <a:ea typeface="Constantia"/>
                  <a:cs typeface="Constantia"/>
                  <a:sym typeface="Constantia"/>
                </a:defRPr>
              </a:lvl1pPr>
            </a:lstStyle>
            <a:p>
              <a:pPr/>
              <a:r>
                <a:t>pos (+) Gate</a:t>
              </a:r>
            </a:p>
          </p:txBody>
        </p:sp>
        <p:sp>
          <p:nvSpPr>
            <p:cNvPr id="224" name="TextBox 20"/>
            <p:cNvSpPr txBox="1"/>
            <p:nvPr/>
          </p:nvSpPr>
          <p:spPr>
            <a:xfrm>
              <a:off x="2158874" y="1524000"/>
              <a:ext cx="1165328" cy="3327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defTabSz="914400">
                <a:defRPr b="0" i="1" sz="1400">
                  <a:latin typeface="Constantia"/>
                  <a:ea typeface="Constantia"/>
                  <a:cs typeface="Constantia"/>
                  <a:sym typeface="Constantia"/>
                </a:defRPr>
              </a:lvl1pPr>
            </a:lstStyle>
            <a:p>
              <a:pPr/>
              <a:r>
                <a:t>neg (-) Gate</a:t>
              </a:r>
            </a:p>
          </p:txBody>
        </p:sp>
        <p:sp>
          <p:nvSpPr>
            <p:cNvPr id="225" name="Rectangle 21"/>
            <p:cNvSpPr/>
            <p:nvPr/>
          </p:nvSpPr>
          <p:spPr>
            <a:xfrm>
              <a:off x="0" y="0"/>
              <a:ext cx="3486469" cy="1905000"/>
            </a:xfrm>
            <a:prstGeom prst="rect">
              <a:avLst/>
            </a:prstGeom>
            <a:noFill/>
            <a:ln w="25400" cap="flat">
              <a:solidFill>
                <a:srgbClr val="A6A6A6"/>
              </a:solidFill>
              <a:prstDash val="solid"/>
              <a:round/>
            </a:ln>
            <a:effectLst/>
          </p:spPr>
          <p:txBody>
            <a:bodyPr wrap="square" lIns="45719" tIns="45719" rIns="45719" bIns="45719" numCol="1" anchor="ctr">
              <a:noAutofit/>
            </a:bodyPr>
            <a:lstStyle/>
            <a:p>
              <a:pPr defTabSz="914400">
                <a:defRPr b="0" sz="1800">
                  <a:solidFill>
                    <a:srgbClr val="FFFFFF"/>
                  </a:solidFill>
                  <a:latin typeface="Constantia"/>
                  <a:ea typeface="Constantia"/>
                  <a:cs typeface="Constantia"/>
                  <a:sym typeface="Constantia"/>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4" presetID="22" grpId="2" fill="hold">
                                  <p:stCondLst>
                                    <p:cond delay="0"/>
                                  </p:stCondLst>
                                  <p:iterate type="el" backwards="0">
                                    <p:tmAbs val="0"/>
                                  </p:iterate>
                                  <p:childTnLst>
                                    <p:set>
                                      <p:cBhvr>
                                        <p:cTn id="10" fill="hold"/>
                                        <p:tgtEl>
                                          <p:spTgt spid="226"/>
                                        </p:tgtEl>
                                        <p:attrNameLst>
                                          <p:attrName>style.visibility</p:attrName>
                                        </p:attrNameLst>
                                      </p:cBhvr>
                                      <p:to>
                                        <p:strVal val="visible"/>
                                      </p:to>
                                    </p:set>
                                    <p:animEffect filter="wipe(down)" transition="in">
                                      <p:cBhvr>
                                        <p:cTn id="11" dur="5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7" grpId="1"/>
      <p:bldP build="whole" bldLvl="1" animBg="1" rev="0" advAuto="0" spid="226"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what is computation?"/>
          <p:cNvSpPr txBox="1"/>
          <p:nvPr>
            <p:ph type="title"/>
          </p:nvPr>
        </p:nvSpPr>
        <p:spPr>
          <a:xfrm>
            <a:off x="952499" y="3797300"/>
            <a:ext cx="11099801" cy="2159001"/>
          </a:xfrm>
          <a:prstGeom prst="rect">
            <a:avLst/>
          </a:prstGeom>
        </p:spPr>
        <p:txBody>
          <a:bodyPr/>
          <a:lstStyle/>
          <a:p>
            <a:pPr/>
            <a:r>
              <a:t>what is computation?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2">
            <a:extLst/>
          </a:blip>
          <a:stretch>
            <a:fillRect/>
          </a:stretch>
        </p:blipFill>
        <p:spPr>
          <a:xfrm>
            <a:off x="5960545" y="2270435"/>
            <a:ext cx="6934201" cy="4724401"/>
          </a:xfrm>
          <a:prstGeom prst="rect">
            <a:avLst/>
          </a:prstGeom>
          <a:ln w="12700">
            <a:miter lim="400000"/>
          </a:ln>
        </p:spPr>
      </p:pic>
      <p:pic>
        <p:nvPicPr>
          <p:cNvPr id="229" name="Image" descr="Image"/>
          <p:cNvPicPr>
            <a:picLocks noChangeAspect="1"/>
          </p:cNvPicPr>
          <p:nvPr/>
        </p:nvPicPr>
        <p:blipFill>
          <a:blip r:embed="rId3">
            <a:extLst/>
          </a:blip>
          <a:stretch>
            <a:fillRect/>
          </a:stretch>
        </p:blipFill>
        <p:spPr>
          <a:xfrm>
            <a:off x="363539" y="2279650"/>
            <a:ext cx="5562601" cy="51943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Image" descr="Image"/>
          <p:cNvPicPr>
            <a:picLocks noChangeAspect="1"/>
          </p:cNvPicPr>
          <p:nvPr/>
        </p:nvPicPr>
        <p:blipFill>
          <a:blip r:embed="rId3">
            <a:extLst/>
          </a:blip>
          <a:stretch>
            <a:fillRect/>
          </a:stretch>
        </p:blipFill>
        <p:spPr>
          <a:xfrm>
            <a:off x="2717800" y="1117600"/>
            <a:ext cx="7569200" cy="7518400"/>
          </a:xfrm>
          <a:prstGeom prst="rect">
            <a:avLst/>
          </a:prstGeom>
          <a:ln w="12700">
            <a:miter lim="400000"/>
          </a:ln>
        </p:spPr>
      </p:pic>
      <p:sp>
        <p:nvSpPr>
          <p:cNvPr id="232" name="PDP-1"/>
          <p:cNvSpPr txBox="1"/>
          <p:nvPr/>
        </p:nvSpPr>
        <p:spPr>
          <a:xfrm>
            <a:off x="9137649" y="8661069"/>
            <a:ext cx="104028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PDP-1</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Image" descr="Image"/>
          <p:cNvPicPr>
            <a:picLocks noChangeAspect="1"/>
          </p:cNvPicPr>
          <p:nvPr/>
        </p:nvPicPr>
        <p:blipFill>
          <a:blip r:embed="rId3">
            <a:extLst/>
          </a:blip>
          <a:stretch>
            <a:fillRect/>
          </a:stretch>
        </p:blipFill>
        <p:spPr>
          <a:xfrm>
            <a:off x="1991750" y="1869700"/>
            <a:ext cx="9021299" cy="6014200"/>
          </a:xfrm>
          <a:prstGeom prst="rect">
            <a:avLst/>
          </a:prstGeom>
          <a:ln w="12700">
            <a:miter lim="400000"/>
          </a:ln>
        </p:spPr>
      </p:pic>
      <p:sp>
        <p:nvSpPr>
          <p:cNvPr id="237" name="Spacewar!"/>
          <p:cNvSpPr txBox="1"/>
          <p:nvPr/>
        </p:nvSpPr>
        <p:spPr>
          <a:xfrm>
            <a:off x="9324091" y="8019923"/>
            <a:ext cx="164957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Spacewar!</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Image" descr="Image"/>
          <p:cNvPicPr>
            <a:picLocks noChangeAspect="1"/>
          </p:cNvPicPr>
          <p:nvPr/>
        </p:nvPicPr>
        <p:blipFill>
          <a:blip r:embed="rId3">
            <a:extLst/>
          </a:blip>
          <a:stretch>
            <a:fillRect/>
          </a:stretch>
        </p:blipFill>
        <p:spPr>
          <a:xfrm>
            <a:off x="424680" y="824987"/>
            <a:ext cx="12155440" cy="810362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Picture 76" descr="Picture 76"/>
          <p:cNvPicPr>
            <a:picLocks noChangeAspect="1"/>
          </p:cNvPicPr>
          <p:nvPr/>
        </p:nvPicPr>
        <p:blipFill>
          <a:blip r:embed="rId3">
            <a:extLst/>
          </a:blip>
          <a:stretch>
            <a:fillRect/>
          </a:stretch>
        </p:blipFill>
        <p:spPr>
          <a:xfrm>
            <a:off x="231122" y="1663767"/>
            <a:ext cx="3022661" cy="6035040"/>
          </a:xfrm>
          <a:prstGeom prst="rect">
            <a:avLst/>
          </a:prstGeom>
          <a:ln w="12700">
            <a:miter lim="400000"/>
          </a:ln>
        </p:spPr>
      </p:pic>
      <p:pic>
        <p:nvPicPr>
          <p:cNvPr id="246" name="Picture 81" descr="Picture 81"/>
          <p:cNvPicPr>
            <a:picLocks noChangeAspect="1"/>
          </p:cNvPicPr>
          <p:nvPr/>
        </p:nvPicPr>
        <p:blipFill>
          <a:blip r:embed="rId4">
            <a:extLst/>
          </a:blip>
          <a:stretch>
            <a:fillRect/>
          </a:stretch>
        </p:blipFill>
        <p:spPr>
          <a:xfrm>
            <a:off x="3510524" y="1807701"/>
            <a:ext cx="4031084" cy="5747172"/>
          </a:xfrm>
          <a:prstGeom prst="rect">
            <a:avLst/>
          </a:prstGeom>
          <a:ln w="12700">
            <a:miter lim="400000"/>
          </a:ln>
        </p:spPr>
      </p:pic>
      <p:pic>
        <p:nvPicPr>
          <p:cNvPr id="247" name="616Iy5Yd1mL._SX402_BO1,204,203,200_.jpg" descr="616Iy5Yd1mL._SX402_BO1,204,203,200_.jpg"/>
          <p:cNvPicPr>
            <a:picLocks noChangeAspect="1"/>
          </p:cNvPicPr>
          <p:nvPr/>
        </p:nvPicPr>
        <p:blipFill>
          <a:blip r:embed="rId5">
            <a:extLst/>
          </a:blip>
          <a:stretch>
            <a:fillRect/>
          </a:stretch>
        </p:blipFill>
        <p:spPr>
          <a:xfrm>
            <a:off x="7642877" y="1739832"/>
            <a:ext cx="5130801" cy="63500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Picture 73" descr="Picture 73"/>
          <p:cNvPicPr>
            <a:picLocks noChangeAspect="1"/>
          </p:cNvPicPr>
          <p:nvPr/>
        </p:nvPicPr>
        <p:blipFill>
          <a:blip r:embed="rId2">
            <a:extLst/>
          </a:blip>
          <a:stretch>
            <a:fillRect/>
          </a:stretch>
        </p:blipFill>
        <p:spPr>
          <a:xfrm>
            <a:off x="2382782" y="3219076"/>
            <a:ext cx="5810874" cy="4648699"/>
          </a:xfrm>
          <a:prstGeom prst="rect">
            <a:avLst/>
          </a:prstGeom>
          <a:ln w="12700">
            <a:miter lim="400000"/>
          </a:ln>
        </p:spPr>
      </p:pic>
      <p:pic>
        <p:nvPicPr>
          <p:cNvPr id="252" name="Picture 71" descr="Picture 71"/>
          <p:cNvPicPr>
            <a:picLocks noChangeAspect="1"/>
          </p:cNvPicPr>
          <p:nvPr/>
        </p:nvPicPr>
        <p:blipFill>
          <a:blip r:embed="rId3">
            <a:extLst/>
          </a:blip>
          <a:stretch>
            <a:fillRect/>
          </a:stretch>
        </p:blipFill>
        <p:spPr>
          <a:xfrm>
            <a:off x="246763" y="2700615"/>
            <a:ext cx="3386668" cy="1625601"/>
          </a:xfrm>
          <a:prstGeom prst="rect">
            <a:avLst/>
          </a:prstGeom>
          <a:ln w="12700">
            <a:miter lim="400000"/>
          </a:ln>
        </p:spPr>
      </p:pic>
      <p:sp>
        <p:nvSpPr>
          <p:cNvPr id="253" name="TextBox 85"/>
          <p:cNvSpPr txBox="1"/>
          <p:nvPr/>
        </p:nvSpPr>
        <p:spPr>
          <a:xfrm>
            <a:off x="757301" y="4573707"/>
            <a:ext cx="2460472" cy="561849"/>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a:latin typeface="Constantia"/>
                <a:ea typeface="Constantia"/>
                <a:cs typeface="Constantia"/>
                <a:sym typeface="Constantia"/>
              </a:defRPr>
            </a:lvl1pPr>
          </a:lstStyle>
          <a:p>
            <a:pPr/>
            <a:r>
              <a:t>Silicon Wafer</a:t>
            </a:r>
          </a:p>
        </p:txBody>
      </p:sp>
      <p:sp>
        <p:nvSpPr>
          <p:cNvPr id="254" name="TextBox 86"/>
          <p:cNvSpPr txBox="1"/>
          <p:nvPr/>
        </p:nvSpPr>
        <p:spPr>
          <a:xfrm>
            <a:off x="4036061" y="3535837"/>
            <a:ext cx="2840037" cy="561849"/>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Constantia"/>
                <a:ea typeface="Constantia"/>
                <a:cs typeface="Constantia"/>
                <a:sym typeface="Constantia"/>
              </a:defRPr>
            </a:lvl1pPr>
          </a:lstStyle>
          <a:p>
            <a:pPr/>
            <a:r>
              <a:t>Photolithography</a:t>
            </a:r>
          </a:p>
        </p:txBody>
      </p:sp>
      <p:sp>
        <p:nvSpPr>
          <p:cNvPr id="255" name="TextBox 90"/>
          <p:cNvSpPr txBox="1"/>
          <p:nvPr/>
        </p:nvSpPr>
        <p:spPr>
          <a:xfrm>
            <a:off x="4942455" y="4217842"/>
            <a:ext cx="2840036" cy="536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a:latin typeface="Constantia"/>
                <a:ea typeface="Constantia"/>
                <a:cs typeface="Constantia"/>
                <a:sym typeface="Constantia"/>
              </a:defRPr>
            </a:lvl1pPr>
          </a:lstStyle>
          <a:p>
            <a:pPr/>
            <a:r>
              <a:t>Mask</a:t>
            </a:r>
          </a:p>
        </p:txBody>
      </p:sp>
      <p:sp>
        <p:nvSpPr>
          <p:cNvPr id="256" name="Arrow: Bent 92"/>
          <p:cNvSpPr/>
          <p:nvPr/>
        </p:nvSpPr>
        <p:spPr>
          <a:xfrm flipH="1" rot="10800000">
            <a:off x="1895787" y="5292009"/>
            <a:ext cx="1933547" cy="984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2150"/>
                </a:lnTo>
                <a:cubicBezTo>
                  <a:pt x="0" y="6931"/>
                  <a:pt x="2155" y="2700"/>
                  <a:pt x="4814" y="2700"/>
                </a:cubicBezTo>
                <a:lnTo>
                  <a:pt x="18849" y="2700"/>
                </a:lnTo>
                <a:lnTo>
                  <a:pt x="18849" y="0"/>
                </a:lnTo>
                <a:lnTo>
                  <a:pt x="21600" y="5400"/>
                </a:lnTo>
                <a:lnTo>
                  <a:pt x="18849" y="10800"/>
                </a:lnTo>
                <a:lnTo>
                  <a:pt x="18849" y="8100"/>
                </a:lnTo>
                <a:lnTo>
                  <a:pt x="4814" y="8100"/>
                </a:lnTo>
                <a:cubicBezTo>
                  <a:pt x="3674" y="8100"/>
                  <a:pt x="2751" y="9913"/>
                  <a:pt x="2751" y="12150"/>
                </a:cubicBezTo>
                <a:lnTo>
                  <a:pt x="2751" y="21600"/>
                </a:lnTo>
                <a:close/>
              </a:path>
            </a:pathLst>
          </a:custGeom>
          <a:gradFill>
            <a:gsLst>
              <a:gs pos="0">
                <a:srgbClr val="A5E6FF"/>
              </a:gs>
              <a:gs pos="35000">
                <a:srgbClr val="BFEDFF"/>
              </a:gs>
              <a:gs pos="100000">
                <a:srgbClr val="E7F8FF"/>
              </a:gs>
            </a:gsLst>
            <a:lin ang="16200000"/>
          </a:gradFill>
          <a:ln w="12700">
            <a:solidFill>
              <a:srgbClr val="46AAC4"/>
            </a:solidFill>
          </a:ln>
          <a:effectLst>
            <a:outerShdw sx="100000" sy="100000" kx="0" ky="0" algn="b" rotWithShape="0" blurRad="50800" dist="25400" dir="5400000">
              <a:srgbClr val="000000">
                <a:alpha val="38000"/>
              </a:srgbClr>
            </a:outerShdw>
          </a:effectLst>
        </p:spPr>
        <p:txBody>
          <a:bodyPr lIns="65023" tIns="65023" rIns="65023" bIns="65023" anchor="ctr"/>
          <a:lstStyle/>
          <a:p>
            <a:pPr defTabSz="1300480">
              <a:defRPr b="0">
                <a:latin typeface="Constantia"/>
                <a:ea typeface="Constantia"/>
                <a:cs typeface="Constantia"/>
                <a:sym typeface="Constantia"/>
              </a:defRPr>
            </a:pPr>
          </a:p>
        </p:txBody>
      </p:sp>
      <p:pic>
        <p:nvPicPr>
          <p:cNvPr id="257" name="Picture 93" descr="Picture 93"/>
          <p:cNvPicPr>
            <a:picLocks noChangeAspect="1"/>
          </p:cNvPicPr>
          <p:nvPr/>
        </p:nvPicPr>
        <p:blipFill>
          <a:blip r:embed="rId4">
            <a:extLst/>
          </a:blip>
          <a:stretch>
            <a:fillRect/>
          </a:stretch>
        </p:blipFill>
        <p:spPr>
          <a:xfrm>
            <a:off x="8021607" y="1994530"/>
            <a:ext cx="4189566" cy="2080100"/>
          </a:xfrm>
          <a:prstGeom prst="rect">
            <a:avLst/>
          </a:prstGeom>
          <a:ln w="12700">
            <a:miter lim="400000"/>
          </a:ln>
        </p:spPr>
      </p:pic>
      <p:sp>
        <p:nvSpPr>
          <p:cNvPr id="258" name="Arrow: Bent 94"/>
          <p:cNvSpPr/>
          <p:nvPr/>
        </p:nvSpPr>
        <p:spPr>
          <a:xfrm>
            <a:off x="5535142" y="2505246"/>
            <a:ext cx="2049648" cy="8269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2150"/>
                </a:lnTo>
                <a:cubicBezTo>
                  <a:pt x="0" y="6931"/>
                  <a:pt x="1707" y="2700"/>
                  <a:pt x="3813" y="2700"/>
                </a:cubicBezTo>
                <a:lnTo>
                  <a:pt x="19421" y="2700"/>
                </a:lnTo>
                <a:lnTo>
                  <a:pt x="19421" y="0"/>
                </a:lnTo>
                <a:lnTo>
                  <a:pt x="21600" y="5400"/>
                </a:lnTo>
                <a:lnTo>
                  <a:pt x="19421" y="10800"/>
                </a:lnTo>
                <a:lnTo>
                  <a:pt x="19421" y="8100"/>
                </a:lnTo>
                <a:lnTo>
                  <a:pt x="3813" y="8100"/>
                </a:lnTo>
                <a:cubicBezTo>
                  <a:pt x="2910" y="8100"/>
                  <a:pt x="2179" y="9913"/>
                  <a:pt x="2179" y="12150"/>
                </a:cubicBezTo>
                <a:lnTo>
                  <a:pt x="2179" y="21600"/>
                </a:lnTo>
                <a:close/>
              </a:path>
            </a:pathLst>
          </a:custGeom>
          <a:gradFill>
            <a:gsLst>
              <a:gs pos="0">
                <a:srgbClr val="A5E6FF"/>
              </a:gs>
              <a:gs pos="35000">
                <a:srgbClr val="BFEDFF"/>
              </a:gs>
              <a:gs pos="100000">
                <a:srgbClr val="E7F8FF"/>
              </a:gs>
            </a:gsLst>
            <a:lin ang="16200000"/>
          </a:gradFill>
          <a:ln w="12700">
            <a:solidFill>
              <a:srgbClr val="46AAC4"/>
            </a:solidFill>
          </a:ln>
          <a:effectLst>
            <a:outerShdw sx="100000" sy="100000" kx="0" ky="0" algn="b" rotWithShape="0" blurRad="50800" dist="25400" dir="5400000">
              <a:srgbClr val="000000">
                <a:alpha val="38000"/>
              </a:srgbClr>
            </a:outerShdw>
          </a:effectLst>
        </p:spPr>
        <p:txBody>
          <a:bodyPr lIns="65023" tIns="65023" rIns="65023" bIns="65023" anchor="ctr"/>
          <a:lstStyle/>
          <a:p>
            <a:pPr defTabSz="1300480">
              <a:defRPr b="0">
                <a:latin typeface="Constantia"/>
                <a:ea typeface="Constantia"/>
                <a:cs typeface="Constantia"/>
                <a:sym typeface="Constantia"/>
              </a:defRPr>
            </a:pPr>
          </a:p>
        </p:txBody>
      </p:sp>
      <p:pic>
        <p:nvPicPr>
          <p:cNvPr id="259" name="Picture 96" descr="Picture 96"/>
          <p:cNvPicPr>
            <a:picLocks noChangeAspect="1"/>
          </p:cNvPicPr>
          <p:nvPr/>
        </p:nvPicPr>
        <p:blipFill>
          <a:blip r:embed="rId5">
            <a:extLst/>
          </a:blip>
          <a:stretch>
            <a:fillRect/>
          </a:stretch>
        </p:blipFill>
        <p:spPr>
          <a:xfrm>
            <a:off x="8794930" y="5409948"/>
            <a:ext cx="2638852" cy="2405232"/>
          </a:xfrm>
          <a:prstGeom prst="rect">
            <a:avLst/>
          </a:prstGeom>
          <a:ln w="12700">
            <a:miter lim="400000"/>
          </a:ln>
        </p:spPr>
      </p:pic>
      <p:sp>
        <p:nvSpPr>
          <p:cNvPr id="260" name="TextBox 97"/>
          <p:cNvSpPr txBox="1"/>
          <p:nvPr/>
        </p:nvSpPr>
        <p:spPr>
          <a:xfrm>
            <a:off x="8662521" y="1607563"/>
            <a:ext cx="3097479" cy="561849"/>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b="0">
                <a:latin typeface="Constantia"/>
                <a:ea typeface="Constantia"/>
                <a:cs typeface="Constantia"/>
                <a:sym typeface="Constantia"/>
              </a:defRPr>
            </a:lvl1pPr>
          </a:lstStyle>
          <a:p>
            <a:pPr/>
            <a:r>
              <a:t>Deposition/Etching</a:t>
            </a:r>
          </a:p>
        </p:txBody>
      </p:sp>
      <p:sp>
        <p:nvSpPr>
          <p:cNvPr id="261" name="Arrow: Down 98"/>
          <p:cNvSpPr/>
          <p:nvPr/>
        </p:nvSpPr>
        <p:spPr>
          <a:xfrm>
            <a:off x="9871107" y="4001095"/>
            <a:ext cx="433150" cy="8669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4"/>
                </a:moveTo>
                <a:lnTo>
                  <a:pt x="5400" y="16204"/>
                </a:lnTo>
                <a:lnTo>
                  <a:pt x="5400" y="0"/>
                </a:lnTo>
                <a:lnTo>
                  <a:pt x="16200" y="0"/>
                </a:lnTo>
                <a:lnTo>
                  <a:pt x="16200" y="16204"/>
                </a:lnTo>
                <a:lnTo>
                  <a:pt x="21600" y="16204"/>
                </a:lnTo>
                <a:lnTo>
                  <a:pt x="10800" y="21600"/>
                </a:lnTo>
                <a:close/>
              </a:path>
            </a:pathLst>
          </a:custGeom>
          <a:gradFill>
            <a:gsLst>
              <a:gs pos="0">
                <a:srgbClr val="A5E6FF"/>
              </a:gs>
              <a:gs pos="35000">
                <a:srgbClr val="BFEDFF"/>
              </a:gs>
              <a:gs pos="100000">
                <a:srgbClr val="E7F8FF"/>
              </a:gs>
            </a:gsLst>
            <a:lin ang="16200000"/>
          </a:gradFill>
          <a:ln w="12700">
            <a:solidFill>
              <a:srgbClr val="46AAC4"/>
            </a:solidFill>
          </a:ln>
          <a:effectLst>
            <a:outerShdw sx="100000" sy="100000" kx="0" ky="0" algn="b" rotWithShape="0" blurRad="50800" dist="25400" dir="5400000">
              <a:srgbClr val="000000">
                <a:alpha val="38000"/>
              </a:srgbClr>
            </a:outerShdw>
          </a:effectLst>
        </p:spPr>
        <p:txBody>
          <a:bodyPr lIns="65023" tIns="65023" rIns="65023" bIns="65023" anchor="ctr"/>
          <a:lstStyle/>
          <a:p>
            <a:pPr defTabSz="1300480">
              <a:defRPr b="0">
                <a:latin typeface="Constantia"/>
                <a:ea typeface="Constantia"/>
                <a:cs typeface="Constantia"/>
                <a:sym typeface="Constantia"/>
              </a:defRPr>
            </a:pPr>
          </a:p>
        </p:txBody>
      </p:sp>
      <p:sp>
        <p:nvSpPr>
          <p:cNvPr id="262" name="TextBox 99"/>
          <p:cNvSpPr txBox="1"/>
          <p:nvPr/>
        </p:nvSpPr>
        <p:spPr>
          <a:xfrm>
            <a:off x="8464485" y="4976455"/>
            <a:ext cx="3265048" cy="561849"/>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a:latin typeface="Constantia"/>
                <a:ea typeface="Constantia"/>
                <a:cs typeface="Constantia"/>
                <a:sym typeface="Constantia"/>
              </a:defRPr>
            </a:lvl1pPr>
          </a:lstStyle>
          <a:p>
            <a:pPr/>
            <a:r>
              <a:t>“On Wafer” Devices</a:t>
            </a:r>
          </a:p>
        </p:txBody>
      </p:sp>
      <p:sp>
        <p:nvSpPr>
          <p:cNvPr id="263" name="TextBox 100"/>
          <p:cNvSpPr txBox="1"/>
          <p:nvPr/>
        </p:nvSpPr>
        <p:spPr>
          <a:xfrm>
            <a:off x="10576436" y="7685788"/>
            <a:ext cx="2168900" cy="460249"/>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i="1" sz="1800">
                <a:latin typeface="Constantia"/>
                <a:ea typeface="Constantia"/>
                <a:cs typeface="Constantia"/>
                <a:sym typeface="Constantia"/>
              </a:defRPr>
            </a:lvl1pPr>
          </a:lstStyle>
          <a:p>
            <a:pPr/>
            <a:r>
              <a:t>Post-Processing</a:t>
            </a:r>
          </a:p>
        </p:txBody>
      </p:sp>
      <p:sp>
        <p:nvSpPr>
          <p:cNvPr id="264" name="Arrow: Bent 101"/>
          <p:cNvSpPr/>
          <p:nvPr/>
        </p:nvSpPr>
        <p:spPr>
          <a:xfrm flipH="1" rot="10800000">
            <a:off x="10080982" y="7598433"/>
            <a:ext cx="446548" cy="433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2150"/>
                </a:lnTo>
                <a:cubicBezTo>
                  <a:pt x="0" y="6931"/>
                  <a:pt x="4107" y="2700"/>
                  <a:pt x="9174" y="2700"/>
                </a:cubicBezTo>
                <a:lnTo>
                  <a:pt x="16358" y="2700"/>
                </a:lnTo>
                <a:lnTo>
                  <a:pt x="16358" y="0"/>
                </a:lnTo>
                <a:lnTo>
                  <a:pt x="21600" y="5400"/>
                </a:lnTo>
                <a:lnTo>
                  <a:pt x="16358" y="10800"/>
                </a:lnTo>
                <a:lnTo>
                  <a:pt x="16358" y="8100"/>
                </a:lnTo>
                <a:lnTo>
                  <a:pt x="9174" y="8100"/>
                </a:lnTo>
                <a:cubicBezTo>
                  <a:pt x="7002" y="8100"/>
                  <a:pt x="5242" y="9913"/>
                  <a:pt x="5242" y="12150"/>
                </a:cubicBezTo>
                <a:lnTo>
                  <a:pt x="5242" y="21600"/>
                </a:lnTo>
                <a:close/>
              </a:path>
            </a:pathLst>
          </a:custGeom>
          <a:gradFill>
            <a:gsLst>
              <a:gs pos="0">
                <a:srgbClr val="A5E6FF"/>
              </a:gs>
              <a:gs pos="35000">
                <a:srgbClr val="BFEDFF"/>
              </a:gs>
              <a:gs pos="100000">
                <a:srgbClr val="E7F8FF"/>
              </a:gs>
            </a:gsLst>
            <a:lin ang="16200000"/>
          </a:gradFill>
          <a:ln w="12700">
            <a:solidFill>
              <a:srgbClr val="46AAC4"/>
            </a:solidFill>
          </a:ln>
          <a:effectLst>
            <a:outerShdw sx="100000" sy="100000" kx="0" ky="0" algn="b" rotWithShape="0" blurRad="50800" dist="25400" dir="5400000">
              <a:srgbClr val="000000">
                <a:alpha val="38000"/>
              </a:srgbClr>
            </a:outerShdw>
          </a:effectLst>
        </p:spPr>
        <p:txBody>
          <a:bodyPr lIns="65023" tIns="65023" rIns="65023" bIns="65023" anchor="ctr"/>
          <a:lstStyle/>
          <a:p>
            <a:pPr defTabSz="1300480">
              <a:defRPr b="0">
                <a:latin typeface="Constantia"/>
                <a:ea typeface="Constantia"/>
                <a:cs typeface="Constantia"/>
                <a:sym typeface="Constantia"/>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5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5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54"/>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5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8" presetID="22" grpId="6" fill="hold">
                                  <p:stCondLst>
                                    <p:cond delay="0"/>
                                  </p:stCondLst>
                                  <p:iterate type="el" backwards="0">
                                    <p:tmAbs val="0"/>
                                  </p:iterate>
                                  <p:childTnLst>
                                    <p:set>
                                      <p:cBhvr>
                                        <p:cTn id="23" fill="hold"/>
                                        <p:tgtEl>
                                          <p:spTgt spid="255"/>
                                        </p:tgtEl>
                                        <p:attrNameLst>
                                          <p:attrName>style.visibility</p:attrName>
                                        </p:attrNameLst>
                                      </p:cBhvr>
                                      <p:to>
                                        <p:strVal val="visible"/>
                                      </p:to>
                                    </p:set>
                                    <p:animEffect filter="wipe(left)" transition="in">
                                      <p:cBhvr>
                                        <p:cTn id="24" dur="500"/>
                                        <p:tgtEl>
                                          <p:spTgt spid="255"/>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258"/>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8" fill="hold">
                                  <p:stCondLst>
                                    <p:cond delay="0"/>
                                  </p:stCondLst>
                                  <p:iterate type="el" backwards="0">
                                    <p:tmAbs val="0"/>
                                  </p:iterate>
                                  <p:childTnLst>
                                    <p:set>
                                      <p:cBhvr>
                                        <p:cTn id="31" fill="hold"/>
                                        <p:tgtEl>
                                          <p:spTgt spid="257"/>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9" fill="hold">
                                  <p:stCondLst>
                                    <p:cond delay="0"/>
                                  </p:stCondLst>
                                  <p:iterate type="el" backwards="0">
                                    <p:tmAbs val="0"/>
                                  </p:iterate>
                                  <p:childTnLst>
                                    <p:set>
                                      <p:cBhvr>
                                        <p:cTn id="34" fill="hold"/>
                                        <p:tgtEl>
                                          <p:spTgt spid="2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0" fill="hold">
                                  <p:stCondLst>
                                    <p:cond delay="0"/>
                                  </p:stCondLst>
                                  <p:iterate type="el" backwards="0">
                                    <p:tmAbs val="0"/>
                                  </p:iterate>
                                  <p:childTnLst>
                                    <p:set>
                                      <p:cBhvr>
                                        <p:cTn id="38" fill="hold"/>
                                        <p:tgtEl>
                                          <p:spTgt spid="261"/>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1" fill="hold">
                                  <p:stCondLst>
                                    <p:cond delay="0"/>
                                  </p:stCondLst>
                                  <p:iterate type="el" backwards="0">
                                    <p:tmAbs val="0"/>
                                  </p:iterate>
                                  <p:childTnLst>
                                    <p:set>
                                      <p:cBhvr>
                                        <p:cTn id="41" fill="hold"/>
                                        <p:tgtEl>
                                          <p:spTgt spid="262"/>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2" fill="hold">
                                  <p:stCondLst>
                                    <p:cond delay="0"/>
                                  </p:stCondLst>
                                  <p:iterate type="el" backwards="0">
                                    <p:tmAbs val="0"/>
                                  </p:iterate>
                                  <p:childTnLst>
                                    <p:set>
                                      <p:cBhvr>
                                        <p:cTn id="44" fill="hold"/>
                                        <p:tgtEl>
                                          <p:spTgt spid="2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3" fill="hold">
                                  <p:stCondLst>
                                    <p:cond delay="0"/>
                                  </p:stCondLst>
                                  <p:iterate type="el" backwards="0">
                                    <p:tmAbs val="0"/>
                                  </p:iterate>
                                  <p:childTnLst>
                                    <p:set>
                                      <p:cBhvr>
                                        <p:cTn id="48" fill="hold"/>
                                        <p:tgtEl>
                                          <p:spTgt spid="264"/>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4" fill="hold">
                                  <p:stCondLst>
                                    <p:cond delay="0"/>
                                  </p:stCondLst>
                                  <p:iterate type="el" backwards="0">
                                    <p:tmAbs val="0"/>
                                  </p:iterate>
                                  <p:childTnLst>
                                    <p:set>
                                      <p:cBhvr>
                                        <p:cTn id="51" fill="hold"/>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1" grpId="5"/>
      <p:bldP build="whole" bldLvl="1" animBg="1" rev="0" advAuto="0" spid="256" grpId="3"/>
      <p:bldP build="whole" bldLvl="1" animBg="1" rev="0" advAuto="0" spid="253" grpId="2"/>
      <p:bldP build="whole" bldLvl="1" animBg="1" rev="0" advAuto="0" spid="259" grpId="12"/>
      <p:bldP build="whole" bldLvl="1" animBg="1" rev="0" advAuto="0" spid="263" grpId="14"/>
      <p:bldP build="whole" bldLvl="1" animBg="1" rev="0" advAuto="0" spid="264" grpId="13"/>
      <p:bldP build="whole" bldLvl="1" animBg="1" rev="0" advAuto="0" spid="262" grpId="11"/>
      <p:bldP build="whole" bldLvl="1" animBg="1" rev="0" advAuto="0" spid="255" grpId="6"/>
      <p:bldP build="whole" bldLvl="1" animBg="1" rev="0" advAuto="0" spid="261" grpId="10"/>
      <p:bldP build="whole" bldLvl="1" animBg="1" rev="0" advAuto="0" spid="252" grpId="1"/>
      <p:bldP build="whole" bldLvl="1" animBg="1" rev="0" advAuto="0" spid="260" grpId="9"/>
      <p:bldP build="whole" bldLvl="1" animBg="1" rev="0" advAuto="0" spid="254" grpId="4"/>
      <p:bldP build="whole" bldLvl="1" animBg="1" rev="0" advAuto="0" spid="257" grpId="8"/>
      <p:bldP build="whole" bldLvl="1" animBg="1" rev="0" advAuto="0" spid="258" grpId="7"/>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Picture 84" descr="Picture 84"/>
          <p:cNvPicPr>
            <a:picLocks noChangeAspect="1"/>
          </p:cNvPicPr>
          <p:nvPr/>
        </p:nvPicPr>
        <p:blipFill>
          <a:blip r:embed="rId2">
            <a:extLst/>
          </a:blip>
          <a:srcRect l="0" t="0" r="2" b="0"/>
          <a:stretch>
            <a:fillRect/>
          </a:stretch>
        </p:blipFill>
        <p:spPr>
          <a:xfrm>
            <a:off x="2135782" y="1674198"/>
            <a:ext cx="8733236" cy="5856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15" y="0"/>
                </a:moveTo>
                <a:cubicBezTo>
                  <a:pt x="1081" y="0"/>
                  <a:pt x="0" y="1612"/>
                  <a:pt x="0" y="3600"/>
                </a:cubicBezTo>
                <a:lnTo>
                  <a:pt x="0" y="18000"/>
                </a:lnTo>
                <a:cubicBezTo>
                  <a:pt x="0" y="19988"/>
                  <a:pt x="1081" y="21600"/>
                  <a:pt x="2415" y="21600"/>
                </a:cubicBezTo>
                <a:lnTo>
                  <a:pt x="19186" y="21600"/>
                </a:lnTo>
                <a:cubicBezTo>
                  <a:pt x="20520" y="21600"/>
                  <a:pt x="21600" y="19988"/>
                  <a:pt x="21600" y="18000"/>
                </a:cubicBezTo>
                <a:lnTo>
                  <a:pt x="21600" y="3600"/>
                </a:lnTo>
                <a:cubicBezTo>
                  <a:pt x="21600" y="1612"/>
                  <a:pt x="20520" y="0"/>
                  <a:pt x="19186" y="0"/>
                </a:cubicBezTo>
                <a:lnTo>
                  <a:pt x="2415" y="0"/>
                </a:lnTo>
                <a:close/>
              </a:path>
            </a:pathLst>
          </a:custGeom>
          <a:ln w="12700">
            <a:miter lim="400000"/>
          </a:ln>
        </p:spPr>
      </p:pic>
      <p:sp>
        <p:nvSpPr>
          <p:cNvPr id="267" name="TextBox 87"/>
          <p:cNvSpPr txBox="1"/>
          <p:nvPr/>
        </p:nvSpPr>
        <p:spPr>
          <a:xfrm>
            <a:off x="4502299" y="7542953"/>
            <a:ext cx="4000383" cy="536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a:latin typeface="Constantia"/>
                <a:ea typeface="Constantia"/>
                <a:cs typeface="Constantia"/>
                <a:sym typeface="Constantia"/>
              </a:defRPr>
            </a:lvl1pPr>
          </a:lstStyle>
          <a:p>
            <a:pPr/>
            <a:r>
              <a:t>CMOS Fab (cleanroom)</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1" name="Picture 75"/>
          <p:cNvGrpSpPr/>
          <p:nvPr/>
        </p:nvGrpSpPr>
        <p:grpSpPr>
          <a:xfrm>
            <a:off x="267325" y="7650758"/>
            <a:ext cx="4331285" cy="1799703"/>
            <a:chOff x="0" y="0"/>
            <a:chExt cx="4331284" cy="1799701"/>
          </a:xfrm>
        </p:grpSpPr>
        <p:sp>
          <p:nvSpPr>
            <p:cNvPr id="269" name="Rectangle"/>
            <p:cNvSpPr/>
            <p:nvPr/>
          </p:nvSpPr>
          <p:spPr>
            <a:xfrm>
              <a:off x="0" y="0"/>
              <a:ext cx="4331285" cy="1799702"/>
            </a:xfrm>
            <a:prstGeom prst="rect">
              <a:avLst/>
            </a:prstGeom>
            <a:solidFill>
              <a:srgbClr val="EDEDED"/>
            </a:solidFill>
            <a:ln w="12700" cap="flat">
              <a:noFill/>
              <a:miter lim="400000"/>
            </a:ln>
            <a:effectLst/>
          </p:spPr>
          <p:txBody>
            <a:bodyPr wrap="square" lIns="65023" tIns="65023" rIns="65023" bIns="65023" numCol="1" anchor="ctr">
              <a:noAutofit/>
            </a:bodyPr>
            <a:lstStyle/>
            <a:p>
              <a:pPr algn="l" defTabSz="1300480">
                <a:defRPr b="0">
                  <a:latin typeface="Constantia"/>
                  <a:ea typeface="Constantia"/>
                  <a:cs typeface="Constantia"/>
                  <a:sym typeface="Constantia"/>
                </a:defRPr>
              </a:pPr>
            </a:p>
          </p:txBody>
        </p:sp>
        <p:pic>
          <p:nvPicPr>
            <p:cNvPr id="270" name="image16.png" descr="image16.png"/>
            <p:cNvPicPr>
              <a:picLocks noChangeAspect="1"/>
            </p:cNvPicPr>
            <p:nvPr/>
          </p:nvPicPr>
          <p:blipFill>
            <a:blip r:embed="rId3">
              <a:extLst/>
            </a:blip>
            <a:stretch>
              <a:fillRect/>
            </a:stretch>
          </p:blipFill>
          <p:spPr>
            <a:xfrm>
              <a:off x="0" y="0"/>
              <a:ext cx="4331285" cy="1799702"/>
            </a:xfrm>
            <a:prstGeom prst="rect">
              <a:avLst/>
            </a:prstGeom>
            <a:ln w="114300" cap="sq">
              <a:solidFill>
                <a:srgbClr val="FFFFFF"/>
              </a:solidFill>
              <a:prstDash val="solid"/>
              <a:miter lim="800000"/>
            </a:ln>
            <a:effectLst>
              <a:outerShdw sx="100000" sy="100000" kx="0" ky="0" algn="b" rotWithShape="0" blurRad="63500" dist="25400" dir="5400000">
                <a:srgbClr val="000000">
                  <a:alpha val="40000"/>
                </a:srgbClr>
              </a:outerShdw>
            </a:effectLst>
          </p:spPr>
        </p:pic>
      </p:grpSp>
      <p:pic>
        <p:nvPicPr>
          <p:cNvPr id="272" name="Picture 76" descr="Picture 76"/>
          <p:cNvPicPr>
            <a:picLocks noChangeAspect="1"/>
          </p:cNvPicPr>
          <p:nvPr/>
        </p:nvPicPr>
        <p:blipFill>
          <a:blip r:embed="rId4">
            <a:extLst/>
          </a:blip>
          <a:stretch>
            <a:fillRect/>
          </a:stretch>
        </p:blipFill>
        <p:spPr>
          <a:xfrm>
            <a:off x="5197726" y="3040243"/>
            <a:ext cx="3010349" cy="4218953"/>
          </a:xfrm>
          <a:prstGeom prst="rect">
            <a:avLst/>
          </a:prstGeom>
          <a:ln w="12700">
            <a:miter lim="400000"/>
          </a:ln>
        </p:spPr>
      </p:pic>
      <p:pic>
        <p:nvPicPr>
          <p:cNvPr id="273" name="Picture 78" descr="Picture 78"/>
          <p:cNvPicPr>
            <a:picLocks noChangeAspect="1"/>
          </p:cNvPicPr>
          <p:nvPr/>
        </p:nvPicPr>
        <p:blipFill>
          <a:blip r:embed="rId5">
            <a:extLst/>
          </a:blip>
          <a:srcRect l="0" t="0" r="0" b="0"/>
          <a:stretch>
            <a:fillRect/>
          </a:stretch>
        </p:blipFill>
        <p:spPr>
          <a:xfrm>
            <a:off x="889154" y="1533793"/>
            <a:ext cx="3087668" cy="3980851"/>
          </a:xfrm>
          <a:prstGeom prst="rect">
            <a:avLst/>
          </a:prstGeom>
          <a:ln w="12700">
            <a:miter lim="400000"/>
          </a:ln>
        </p:spPr>
      </p:pic>
      <p:pic>
        <p:nvPicPr>
          <p:cNvPr id="274" name="Picture 79" descr="Picture 79"/>
          <p:cNvPicPr>
            <a:picLocks noChangeAspect="1"/>
          </p:cNvPicPr>
          <p:nvPr/>
        </p:nvPicPr>
        <p:blipFill>
          <a:blip r:embed="rId6">
            <a:extLst/>
          </a:blip>
          <a:stretch>
            <a:fillRect/>
          </a:stretch>
        </p:blipFill>
        <p:spPr>
          <a:xfrm>
            <a:off x="9541634" y="4665842"/>
            <a:ext cx="2731202" cy="4226561"/>
          </a:xfrm>
          <a:prstGeom prst="rect">
            <a:avLst/>
          </a:prstGeom>
          <a:ln w="12700">
            <a:miter lim="400000"/>
          </a:ln>
        </p:spPr>
      </p:pic>
      <p:pic>
        <p:nvPicPr>
          <p:cNvPr id="275" name="1200px-CMOS_inverter.svg.png" descr="1200px-CMOS_inverter.svg.png"/>
          <p:cNvPicPr>
            <a:picLocks noChangeAspect="1"/>
          </p:cNvPicPr>
          <p:nvPr/>
        </p:nvPicPr>
        <p:blipFill>
          <a:blip r:embed="rId7">
            <a:extLst/>
          </a:blip>
          <a:stretch>
            <a:fillRect/>
          </a:stretch>
        </p:blipFill>
        <p:spPr>
          <a:xfrm>
            <a:off x="9428878" y="329640"/>
            <a:ext cx="2646421" cy="398065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Picture 70" descr="Picture 70"/>
          <p:cNvPicPr>
            <a:picLocks noChangeAspect="1"/>
          </p:cNvPicPr>
          <p:nvPr/>
        </p:nvPicPr>
        <p:blipFill>
          <a:blip r:embed="rId2">
            <a:extLst/>
          </a:blip>
          <a:srcRect l="0" t="18322" r="0" b="15888"/>
          <a:stretch>
            <a:fillRect/>
          </a:stretch>
        </p:blipFill>
        <p:spPr>
          <a:xfrm>
            <a:off x="-1" y="596106"/>
            <a:ext cx="13004801" cy="856149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Screen Shot 2019-08-31 at 12.26.30 AM.png" descr="Screen Shot 2019-08-31 at 12.26.30 AM.png"/>
          <p:cNvPicPr>
            <a:picLocks noChangeAspect="1"/>
          </p:cNvPicPr>
          <p:nvPr/>
        </p:nvPicPr>
        <p:blipFill>
          <a:blip r:embed="rId3">
            <a:extLst/>
          </a:blip>
          <a:stretch>
            <a:fillRect/>
          </a:stretch>
        </p:blipFill>
        <p:spPr>
          <a:xfrm>
            <a:off x="301478" y="765672"/>
            <a:ext cx="5248451" cy="3769826"/>
          </a:xfrm>
          <a:prstGeom prst="rect">
            <a:avLst/>
          </a:prstGeom>
          <a:ln w="12700">
            <a:miter lim="400000"/>
          </a:ln>
        </p:spPr>
      </p:pic>
      <p:pic>
        <p:nvPicPr>
          <p:cNvPr id="282" name="Image" descr="Image"/>
          <p:cNvPicPr>
            <a:picLocks noChangeAspect="1"/>
          </p:cNvPicPr>
          <p:nvPr/>
        </p:nvPicPr>
        <p:blipFill>
          <a:blip r:embed="rId4">
            <a:extLst/>
          </a:blip>
          <a:stretch>
            <a:fillRect/>
          </a:stretch>
        </p:blipFill>
        <p:spPr>
          <a:xfrm>
            <a:off x="5781840" y="1373627"/>
            <a:ext cx="7042837" cy="7006346"/>
          </a:xfrm>
          <a:prstGeom prst="rect">
            <a:avLst/>
          </a:prstGeom>
          <a:ln w="12700">
            <a:miter lim="400000"/>
          </a:ln>
        </p:spPr>
      </p:pic>
      <p:pic>
        <p:nvPicPr>
          <p:cNvPr id="283" name="Image" descr="Image"/>
          <p:cNvPicPr>
            <a:picLocks noChangeAspect="1"/>
          </p:cNvPicPr>
          <p:nvPr/>
        </p:nvPicPr>
        <p:blipFill>
          <a:blip r:embed="rId5">
            <a:extLst/>
          </a:blip>
          <a:srcRect l="0" t="0" r="0" b="11435"/>
          <a:stretch>
            <a:fillRect/>
          </a:stretch>
        </p:blipFill>
        <p:spPr>
          <a:xfrm>
            <a:off x="-230537" y="5070659"/>
            <a:ext cx="5659238" cy="407633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gears"/>
          <p:cNvSpPr txBox="1"/>
          <p:nvPr>
            <p:ph type="title"/>
          </p:nvPr>
        </p:nvSpPr>
        <p:spPr>
          <a:prstGeom prst="rect">
            <a:avLst/>
          </a:prstGeom>
        </p:spPr>
        <p:txBody>
          <a:bodyPr/>
          <a:lstStyle/>
          <a:p>
            <a:pPr/>
            <a:r>
              <a:t>gears</a:t>
            </a:r>
          </a:p>
        </p:txBody>
      </p:sp>
      <p:pic>
        <p:nvPicPr>
          <p:cNvPr id="135" name="babbage-engine-main.jpg" descr="babbage-engine-main.jpg"/>
          <p:cNvPicPr>
            <a:picLocks noChangeAspect="1"/>
          </p:cNvPicPr>
          <p:nvPr/>
        </p:nvPicPr>
        <p:blipFill>
          <a:blip r:embed="rId3">
            <a:extLst/>
          </a:blip>
          <a:stretch>
            <a:fillRect/>
          </a:stretch>
        </p:blipFill>
        <p:spPr>
          <a:xfrm>
            <a:off x="1041400" y="2667000"/>
            <a:ext cx="10922000" cy="6146800"/>
          </a:xfrm>
          <a:prstGeom prst="rect">
            <a:avLst/>
          </a:prstGeom>
          <a:ln w="12700">
            <a:miter lim="400000"/>
          </a:ln>
        </p:spPr>
      </p:pic>
      <p:pic>
        <p:nvPicPr>
          <p:cNvPr id="136" name="ay95895977ada-lovelace-engl1.jpg" descr="ay95895977ada-lovelace-engl1.jpg"/>
          <p:cNvPicPr>
            <a:picLocks noChangeAspect="1"/>
          </p:cNvPicPr>
          <p:nvPr/>
        </p:nvPicPr>
        <p:blipFill>
          <a:blip r:embed="rId4">
            <a:extLst/>
          </a:blip>
          <a:stretch>
            <a:fillRect/>
          </a:stretch>
        </p:blipFill>
        <p:spPr>
          <a:xfrm>
            <a:off x="787623" y="2418302"/>
            <a:ext cx="2525944" cy="2749514"/>
          </a:xfrm>
          <a:prstGeom prst="rect">
            <a:avLst/>
          </a:prstGeom>
          <a:ln w="12700">
            <a:miter lim="400000"/>
          </a:ln>
        </p:spPr>
      </p:pic>
      <p:pic>
        <p:nvPicPr>
          <p:cNvPr id="137" name="Charles_Babbage_-_1860.jpg" descr="Charles_Babbage_-_1860.jpg"/>
          <p:cNvPicPr>
            <a:picLocks noChangeAspect="1"/>
          </p:cNvPicPr>
          <p:nvPr/>
        </p:nvPicPr>
        <p:blipFill>
          <a:blip r:embed="rId5">
            <a:extLst/>
          </a:blip>
          <a:stretch>
            <a:fillRect/>
          </a:stretch>
        </p:blipFill>
        <p:spPr>
          <a:xfrm>
            <a:off x="9776662" y="2451676"/>
            <a:ext cx="2340098" cy="3064152"/>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2">
            <a:extLst/>
          </a:blip>
          <a:stretch>
            <a:fillRect/>
          </a:stretch>
        </p:blipFill>
        <p:spPr>
          <a:xfrm>
            <a:off x="-1" y="330608"/>
            <a:ext cx="13004801" cy="939292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back to boole"/>
          <p:cNvSpPr txBox="1"/>
          <p:nvPr>
            <p:ph type="title"/>
          </p:nvPr>
        </p:nvSpPr>
        <p:spPr>
          <a:prstGeom prst="rect">
            <a:avLst/>
          </a:prstGeom>
        </p:spPr>
        <p:txBody>
          <a:bodyPr/>
          <a:lstStyle/>
          <a:p>
            <a:pPr/>
            <a:r>
              <a:t>back to boole</a:t>
            </a:r>
          </a:p>
        </p:txBody>
      </p:sp>
      <p:pic>
        <p:nvPicPr>
          <p:cNvPr id="290" name="1200px-CMOS_inverter.svg.png" descr="1200px-CMOS_inverter.svg.png"/>
          <p:cNvPicPr>
            <a:picLocks noChangeAspect="1"/>
          </p:cNvPicPr>
          <p:nvPr/>
        </p:nvPicPr>
        <p:blipFill>
          <a:blip r:embed="rId3">
            <a:extLst/>
          </a:blip>
          <a:stretch>
            <a:fillRect/>
          </a:stretch>
        </p:blipFill>
        <p:spPr>
          <a:xfrm>
            <a:off x="4273215" y="2387335"/>
            <a:ext cx="4458370" cy="670613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Screen Shot 2019-09-14 at 2.46.24 PM.png" descr="Screen Shot 2019-09-14 at 2.46.24 PM.png"/>
          <p:cNvPicPr>
            <a:picLocks noChangeAspect="1"/>
          </p:cNvPicPr>
          <p:nvPr/>
        </p:nvPicPr>
        <p:blipFill>
          <a:blip r:embed="rId3">
            <a:extLst/>
          </a:blip>
          <a:srcRect l="52290" t="260" r="24063" b="21122"/>
          <a:stretch>
            <a:fillRect/>
          </a:stretch>
        </p:blipFill>
        <p:spPr>
          <a:xfrm>
            <a:off x="5220295" y="91082"/>
            <a:ext cx="2564049" cy="9571572"/>
          </a:xfrm>
          <a:prstGeom prst="rect">
            <a:avLst/>
          </a:prstGeom>
          <a:ln w="12700">
            <a:miter lim="400000"/>
          </a:ln>
        </p:spPr>
      </p:pic>
      <p:sp>
        <p:nvSpPr>
          <p:cNvPr id="295" name="Rectangle"/>
          <p:cNvSpPr/>
          <p:nvPr/>
        </p:nvSpPr>
        <p:spPr>
          <a:xfrm>
            <a:off x="5346700" y="5442644"/>
            <a:ext cx="703610" cy="38665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6" name="Rectangle"/>
          <p:cNvSpPr/>
          <p:nvPr/>
        </p:nvSpPr>
        <p:spPr>
          <a:xfrm>
            <a:off x="6553200" y="4683472"/>
            <a:ext cx="368499" cy="588467"/>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7" name="Rectangle"/>
          <p:cNvSpPr/>
          <p:nvPr/>
        </p:nvSpPr>
        <p:spPr>
          <a:xfrm>
            <a:off x="6789490" y="8228166"/>
            <a:ext cx="424309" cy="688673"/>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8" name="Rectangle"/>
          <p:cNvSpPr/>
          <p:nvPr/>
        </p:nvSpPr>
        <p:spPr>
          <a:xfrm>
            <a:off x="5557573" y="9182219"/>
            <a:ext cx="703611" cy="386657"/>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Screen Shot 2019-09-14 at 2.46.24 PM.png" descr="Screen Shot 2019-09-14 at 2.46.24 PM.png"/>
          <p:cNvPicPr>
            <a:picLocks noChangeAspect="1"/>
          </p:cNvPicPr>
          <p:nvPr/>
        </p:nvPicPr>
        <p:blipFill>
          <a:blip r:embed="rId2">
            <a:extLst/>
          </a:blip>
          <a:stretch>
            <a:fillRect/>
          </a:stretch>
        </p:blipFill>
        <p:spPr>
          <a:xfrm>
            <a:off x="2158919" y="-1"/>
            <a:ext cx="8686962" cy="97536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4" name="Screen Shot 2019-09-14 at 2.51.40 PM.png" descr="Screen Shot 2019-09-14 at 2.51.40 PM.png"/>
          <p:cNvPicPr>
            <a:picLocks noChangeAspect="1"/>
          </p:cNvPicPr>
          <p:nvPr/>
        </p:nvPicPr>
        <p:blipFill>
          <a:blip r:embed="rId3">
            <a:extLst/>
          </a:blip>
          <a:stretch>
            <a:fillRect/>
          </a:stretch>
        </p:blipFill>
        <p:spPr>
          <a:xfrm>
            <a:off x="0" y="2777170"/>
            <a:ext cx="13004801" cy="4199260"/>
          </a:xfrm>
          <a:prstGeom prst="rect">
            <a:avLst/>
          </a:prstGeom>
          <a:ln w="12700">
            <a:miter lim="400000"/>
          </a:ln>
        </p:spPr>
      </p:pic>
      <p:sp>
        <p:nvSpPr>
          <p:cNvPr id="305" name="Rectangle"/>
          <p:cNvSpPr/>
          <p:nvPr/>
        </p:nvSpPr>
        <p:spPr>
          <a:xfrm>
            <a:off x="152400" y="2679700"/>
            <a:ext cx="2451398" cy="1270000"/>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6" name="Square"/>
          <p:cNvSpPr/>
          <p:nvPr/>
        </p:nvSpPr>
        <p:spPr>
          <a:xfrm>
            <a:off x="2235200" y="2108200"/>
            <a:ext cx="1270000" cy="1270000"/>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7" name="Rectangle"/>
          <p:cNvSpPr/>
          <p:nvPr/>
        </p:nvSpPr>
        <p:spPr>
          <a:xfrm>
            <a:off x="4013200" y="2692400"/>
            <a:ext cx="2451398" cy="1270000"/>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8" name="Square"/>
          <p:cNvSpPr/>
          <p:nvPr/>
        </p:nvSpPr>
        <p:spPr>
          <a:xfrm>
            <a:off x="6096000" y="2120900"/>
            <a:ext cx="1270000" cy="1270000"/>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9" name="Rectangle"/>
          <p:cNvSpPr/>
          <p:nvPr/>
        </p:nvSpPr>
        <p:spPr>
          <a:xfrm>
            <a:off x="8928100" y="2781300"/>
            <a:ext cx="2451398" cy="1270000"/>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0" name="Square"/>
          <p:cNvSpPr/>
          <p:nvPr/>
        </p:nvSpPr>
        <p:spPr>
          <a:xfrm>
            <a:off x="11010900" y="2209800"/>
            <a:ext cx="1270000" cy="1270000"/>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1" name="Square"/>
          <p:cNvSpPr/>
          <p:nvPr/>
        </p:nvSpPr>
        <p:spPr>
          <a:xfrm>
            <a:off x="4978400" y="6527800"/>
            <a:ext cx="1270000" cy="1270000"/>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2" name="Square"/>
          <p:cNvSpPr/>
          <p:nvPr/>
        </p:nvSpPr>
        <p:spPr>
          <a:xfrm>
            <a:off x="7480300" y="6527800"/>
            <a:ext cx="1270000" cy="1270000"/>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Screen Shot 2019-09-14 at 2.51.40 PM.png" descr="Screen Shot 2019-09-14 at 2.51.40 PM.png"/>
          <p:cNvPicPr>
            <a:picLocks noChangeAspect="1"/>
          </p:cNvPicPr>
          <p:nvPr/>
        </p:nvPicPr>
        <p:blipFill>
          <a:blip r:embed="rId2">
            <a:extLst/>
          </a:blip>
          <a:stretch>
            <a:fillRect/>
          </a:stretch>
        </p:blipFill>
        <p:spPr>
          <a:xfrm>
            <a:off x="0" y="2777170"/>
            <a:ext cx="13004801" cy="419926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Screen Shot 2019-09-14 at 2.59.20 PM.png" descr="Screen Shot 2019-09-14 at 2.59.20 PM.png"/>
          <p:cNvPicPr>
            <a:picLocks noChangeAspect="1"/>
          </p:cNvPicPr>
          <p:nvPr/>
        </p:nvPicPr>
        <p:blipFill>
          <a:blip r:embed="rId3">
            <a:extLst/>
          </a:blip>
          <a:srcRect l="0" t="0" r="0" b="1768"/>
          <a:stretch>
            <a:fillRect/>
          </a:stretch>
        </p:blipFill>
        <p:spPr>
          <a:xfrm>
            <a:off x="3203605" y="178066"/>
            <a:ext cx="9194801" cy="9219285"/>
          </a:xfrm>
          <a:prstGeom prst="rect">
            <a:avLst/>
          </a:prstGeom>
          <a:ln w="12700">
            <a:miter lim="400000"/>
          </a:ln>
        </p:spPr>
      </p:pic>
      <p:sp>
        <p:nvSpPr>
          <p:cNvPr id="319" name="Rectangle"/>
          <p:cNvSpPr/>
          <p:nvPr/>
        </p:nvSpPr>
        <p:spPr>
          <a:xfrm>
            <a:off x="270645" y="1274453"/>
            <a:ext cx="667002" cy="7545295"/>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0" name="Rectangle"/>
          <p:cNvSpPr/>
          <p:nvPr/>
        </p:nvSpPr>
        <p:spPr>
          <a:xfrm>
            <a:off x="3075683" y="142539"/>
            <a:ext cx="2077791" cy="9456355"/>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1" name="Rectangle"/>
          <p:cNvSpPr/>
          <p:nvPr/>
        </p:nvSpPr>
        <p:spPr>
          <a:xfrm>
            <a:off x="4918097" y="181223"/>
            <a:ext cx="7525268" cy="55764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2" name="Rectangle"/>
          <p:cNvSpPr/>
          <p:nvPr/>
        </p:nvSpPr>
        <p:spPr>
          <a:xfrm>
            <a:off x="12060946" y="674435"/>
            <a:ext cx="352740" cy="893662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3" name="Rectangle"/>
          <p:cNvSpPr/>
          <p:nvPr/>
        </p:nvSpPr>
        <p:spPr>
          <a:xfrm>
            <a:off x="7241564" y="871403"/>
            <a:ext cx="900899" cy="37824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4" name="Rectangle"/>
          <p:cNvSpPr/>
          <p:nvPr/>
        </p:nvSpPr>
        <p:spPr>
          <a:xfrm>
            <a:off x="7455149" y="1994126"/>
            <a:ext cx="900899" cy="37824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5" name="Rectangle"/>
          <p:cNvSpPr/>
          <p:nvPr/>
        </p:nvSpPr>
        <p:spPr>
          <a:xfrm>
            <a:off x="7574203" y="4375203"/>
            <a:ext cx="900899" cy="37824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6" name="Rectangle"/>
          <p:cNvSpPr/>
          <p:nvPr/>
        </p:nvSpPr>
        <p:spPr>
          <a:xfrm>
            <a:off x="8122362" y="5545193"/>
            <a:ext cx="352740" cy="37824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7" name="Rectangle"/>
          <p:cNvSpPr/>
          <p:nvPr/>
        </p:nvSpPr>
        <p:spPr>
          <a:xfrm>
            <a:off x="10539726" y="608772"/>
            <a:ext cx="900899" cy="37824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8" name="Rectangle"/>
          <p:cNvSpPr/>
          <p:nvPr/>
        </p:nvSpPr>
        <p:spPr>
          <a:xfrm>
            <a:off x="11189111" y="1994126"/>
            <a:ext cx="900898" cy="37824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9" name="Rectangle"/>
          <p:cNvSpPr/>
          <p:nvPr/>
        </p:nvSpPr>
        <p:spPr>
          <a:xfrm>
            <a:off x="10895831" y="4375203"/>
            <a:ext cx="1194178" cy="37824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0" name="Rectangle"/>
          <p:cNvSpPr/>
          <p:nvPr/>
        </p:nvSpPr>
        <p:spPr>
          <a:xfrm>
            <a:off x="9301961" y="4047634"/>
            <a:ext cx="1194179" cy="37824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1" name="Rectangle"/>
          <p:cNvSpPr/>
          <p:nvPr/>
        </p:nvSpPr>
        <p:spPr>
          <a:xfrm>
            <a:off x="6823477" y="5173234"/>
            <a:ext cx="1194179" cy="37824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2" name="Rectangle"/>
          <p:cNvSpPr/>
          <p:nvPr/>
        </p:nvSpPr>
        <p:spPr>
          <a:xfrm>
            <a:off x="9670934" y="5545193"/>
            <a:ext cx="1194179" cy="37824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3" name="Rectangle"/>
          <p:cNvSpPr/>
          <p:nvPr/>
        </p:nvSpPr>
        <p:spPr>
          <a:xfrm>
            <a:off x="6130800" y="3279196"/>
            <a:ext cx="1194179" cy="378245"/>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334" name="Screen Shot 2019-09-14 at 2.47.03 PM.png" descr="Screen Shot 2019-09-14 at 2.47.03 PM.png"/>
          <p:cNvPicPr>
            <a:picLocks noChangeAspect="1"/>
          </p:cNvPicPr>
          <p:nvPr/>
        </p:nvPicPr>
        <p:blipFill>
          <a:blip r:embed="rId4">
            <a:extLst/>
          </a:blip>
          <a:stretch>
            <a:fillRect/>
          </a:stretch>
        </p:blipFill>
        <p:spPr>
          <a:xfrm>
            <a:off x="681130" y="879604"/>
            <a:ext cx="4163171" cy="7994392"/>
          </a:xfrm>
          <a:prstGeom prst="rect">
            <a:avLst/>
          </a:prstGeom>
          <a:ln w="12700">
            <a:miter lim="400000"/>
          </a:ln>
        </p:spPr>
      </p:pic>
      <p:sp>
        <p:nvSpPr>
          <p:cNvPr id="335" name="Rectangle"/>
          <p:cNvSpPr/>
          <p:nvPr/>
        </p:nvSpPr>
        <p:spPr>
          <a:xfrm>
            <a:off x="10124805" y="1534533"/>
            <a:ext cx="740308" cy="234862"/>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6" name="Rectangle"/>
          <p:cNvSpPr/>
          <p:nvPr/>
        </p:nvSpPr>
        <p:spPr>
          <a:xfrm>
            <a:off x="10150205" y="2526959"/>
            <a:ext cx="740308" cy="234862"/>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7" name="Rectangle"/>
          <p:cNvSpPr/>
          <p:nvPr/>
        </p:nvSpPr>
        <p:spPr>
          <a:xfrm>
            <a:off x="6702977" y="4006004"/>
            <a:ext cx="740308" cy="234862"/>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8" name="Rectangle"/>
          <p:cNvSpPr/>
          <p:nvPr/>
        </p:nvSpPr>
        <p:spPr>
          <a:xfrm>
            <a:off x="6702977" y="4904270"/>
            <a:ext cx="740308" cy="234862"/>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9" name="Rectangle"/>
          <p:cNvSpPr/>
          <p:nvPr/>
        </p:nvSpPr>
        <p:spPr>
          <a:xfrm>
            <a:off x="6411696" y="1797505"/>
            <a:ext cx="352740" cy="234862"/>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40" name="Rectangle"/>
          <p:cNvSpPr/>
          <p:nvPr/>
        </p:nvSpPr>
        <p:spPr>
          <a:xfrm>
            <a:off x="6465411" y="5210299"/>
            <a:ext cx="245309" cy="156027"/>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41" name="Rectangle"/>
          <p:cNvSpPr/>
          <p:nvPr/>
        </p:nvSpPr>
        <p:spPr>
          <a:xfrm>
            <a:off x="6409107" y="6086755"/>
            <a:ext cx="245308" cy="156027"/>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42" name="Rectangle"/>
          <p:cNvSpPr/>
          <p:nvPr/>
        </p:nvSpPr>
        <p:spPr>
          <a:xfrm>
            <a:off x="11826050" y="3294952"/>
            <a:ext cx="245309" cy="234862"/>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Screen Shot 2019-09-14 at 2.59.20 PM.png" descr="Screen Shot 2019-09-14 at 2.59.20 PM.png"/>
          <p:cNvPicPr>
            <a:picLocks noChangeAspect="1"/>
          </p:cNvPicPr>
          <p:nvPr/>
        </p:nvPicPr>
        <p:blipFill>
          <a:blip r:embed="rId2">
            <a:extLst/>
          </a:blip>
          <a:srcRect l="0" t="0" r="0" b="0"/>
          <a:stretch>
            <a:fillRect/>
          </a:stretch>
        </p:blipFill>
        <p:spPr>
          <a:xfrm>
            <a:off x="1905000" y="184150"/>
            <a:ext cx="9194801" cy="93853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extBox 11"/>
          <p:cNvSpPr txBox="1"/>
          <p:nvPr/>
        </p:nvSpPr>
        <p:spPr>
          <a:xfrm>
            <a:off x="1817907" y="2168009"/>
            <a:ext cx="3548698" cy="67914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l" defTabSz="914400">
              <a:defRPr b="0" sz="1800">
                <a:latin typeface="Constantia"/>
                <a:ea typeface="Constantia"/>
                <a:cs typeface="Constantia"/>
                <a:sym typeface="Constantia"/>
              </a:defRPr>
            </a:lvl1pPr>
          </a:lstStyle>
          <a:p>
            <a:pPr/>
            <a:r>
              <a:t>“Let’s count in Binary!”</a:t>
            </a:r>
          </a:p>
        </p:txBody>
      </p:sp>
      <p:sp>
        <p:nvSpPr>
          <p:cNvPr id="349" name="TextBox 13"/>
          <p:cNvSpPr txBox="1"/>
          <p:nvPr/>
        </p:nvSpPr>
        <p:spPr>
          <a:xfrm>
            <a:off x="3280725" y="2678455"/>
            <a:ext cx="1507415" cy="6425745"/>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l" defTabSz="914400">
              <a:defRPr b="0" sz="1400">
                <a:latin typeface="Calibri"/>
                <a:ea typeface="Calibri"/>
                <a:cs typeface="Calibri"/>
                <a:sym typeface="Calibri"/>
              </a:defRPr>
            </a:pPr>
            <a:r>
              <a:t>0</a:t>
            </a:r>
          </a:p>
          <a:p>
            <a:pPr algn="l" defTabSz="914400">
              <a:defRPr b="0" sz="1400">
                <a:latin typeface="Calibri"/>
                <a:ea typeface="Calibri"/>
                <a:cs typeface="Calibri"/>
                <a:sym typeface="Calibri"/>
              </a:defRPr>
            </a:pPr>
            <a:r>
              <a:t>1</a:t>
            </a:r>
          </a:p>
          <a:p>
            <a:pPr algn="l" defTabSz="914400">
              <a:defRPr b="0" sz="1400">
                <a:latin typeface="Calibri"/>
                <a:ea typeface="Calibri"/>
                <a:cs typeface="Calibri"/>
                <a:sym typeface="Calibri"/>
              </a:defRPr>
            </a:pPr>
            <a:r>
              <a:t>10</a:t>
            </a:r>
          </a:p>
          <a:p>
            <a:pPr algn="l" defTabSz="914400">
              <a:defRPr b="0" sz="1400">
                <a:latin typeface="Calibri"/>
                <a:ea typeface="Calibri"/>
                <a:cs typeface="Calibri"/>
                <a:sym typeface="Calibri"/>
              </a:defRPr>
            </a:pPr>
            <a:r>
              <a:t>11</a:t>
            </a:r>
          </a:p>
          <a:p>
            <a:pPr algn="l" defTabSz="914400">
              <a:defRPr b="0" sz="1400">
                <a:latin typeface="Calibri"/>
                <a:ea typeface="Calibri"/>
                <a:cs typeface="Calibri"/>
                <a:sym typeface="Calibri"/>
              </a:defRPr>
            </a:pPr>
            <a:r>
              <a:t>100</a:t>
            </a:r>
          </a:p>
          <a:p>
            <a:pPr algn="l" defTabSz="914400">
              <a:defRPr b="0" sz="1400">
                <a:latin typeface="Calibri"/>
                <a:ea typeface="Calibri"/>
                <a:cs typeface="Calibri"/>
                <a:sym typeface="Calibri"/>
              </a:defRPr>
            </a:pPr>
            <a:r>
              <a:t>101</a:t>
            </a:r>
          </a:p>
          <a:p>
            <a:pPr algn="l" defTabSz="914400">
              <a:defRPr b="0" sz="1400">
                <a:latin typeface="Calibri"/>
                <a:ea typeface="Calibri"/>
                <a:cs typeface="Calibri"/>
                <a:sym typeface="Calibri"/>
              </a:defRPr>
            </a:pPr>
            <a:r>
              <a:t>110</a:t>
            </a:r>
          </a:p>
          <a:p>
            <a:pPr algn="l" defTabSz="914400">
              <a:defRPr b="0" sz="1400">
                <a:latin typeface="Calibri"/>
                <a:ea typeface="Calibri"/>
                <a:cs typeface="Calibri"/>
                <a:sym typeface="Calibri"/>
              </a:defRPr>
            </a:pPr>
            <a:r>
              <a:t>111</a:t>
            </a:r>
          </a:p>
          <a:p>
            <a:pPr algn="l" defTabSz="914400">
              <a:defRPr b="0" sz="1400">
                <a:latin typeface="Calibri"/>
                <a:ea typeface="Calibri"/>
                <a:cs typeface="Calibri"/>
                <a:sym typeface="Calibri"/>
              </a:defRPr>
            </a:pPr>
            <a:r>
              <a:t>1000</a:t>
            </a:r>
          </a:p>
          <a:p>
            <a:pPr algn="l" defTabSz="914400">
              <a:defRPr b="0" sz="1400">
                <a:latin typeface="Calibri"/>
                <a:ea typeface="Calibri"/>
                <a:cs typeface="Calibri"/>
                <a:sym typeface="Calibri"/>
              </a:defRPr>
            </a:pPr>
            <a:r>
              <a:t>1001</a:t>
            </a:r>
          </a:p>
          <a:p>
            <a:pPr algn="l" defTabSz="914400">
              <a:defRPr b="0" sz="1400">
                <a:latin typeface="Calibri"/>
                <a:ea typeface="Calibri"/>
                <a:cs typeface="Calibri"/>
                <a:sym typeface="Calibri"/>
              </a:defRPr>
            </a:pPr>
            <a:r>
              <a:t>1010</a:t>
            </a:r>
          </a:p>
          <a:p>
            <a:pPr algn="l" defTabSz="914400">
              <a:defRPr b="0" sz="1400">
                <a:latin typeface="Calibri"/>
                <a:ea typeface="Calibri"/>
                <a:cs typeface="Calibri"/>
                <a:sym typeface="Calibri"/>
              </a:defRPr>
            </a:pPr>
            <a:r>
              <a:t>1011</a:t>
            </a:r>
          </a:p>
          <a:p>
            <a:pPr algn="l" defTabSz="914400">
              <a:defRPr b="0" sz="1400">
                <a:latin typeface="Calibri"/>
                <a:ea typeface="Calibri"/>
                <a:cs typeface="Calibri"/>
                <a:sym typeface="Calibri"/>
              </a:defRPr>
            </a:pPr>
            <a:r>
              <a:t>1100</a:t>
            </a:r>
          </a:p>
          <a:p>
            <a:pPr algn="l" defTabSz="914400">
              <a:defRPr b="0" sz="1400">
                <a:latin typeface="Calibri"/>
                <a:ea typeface="Calibri"/>
                <a:cs typeface="Calibri"/>
                <a:sym typeface="Calibri"/>
              </a:defRPr>
            </a:pPr>
            <a:r>
              <a:t>1101</a:t>
            </a:r>
          </a:p>
          <a:p>
            <a:pPr algn="l" defTabSz="914400">
              <a:defRPr b="0" sz="1400">
                <a:latin typeface="Calibri"/>
                <a:ea typeface="Calibri"/>
                <a:cs typeface="Calibri"/>
                <a:sym typeface="Calibri"/>
              </a:defRPr>
            </a:pPr>
            <a:r>
              <a:t>1110</a:t>
            </a:r>
          </a:p>
          <a:p>
            <a:pPr algn="l" defTabSz="914400">
              <a:defRPr b="0" sz="1400">
                <a:latin typeface="Calibri"/>
                <a:ea typeface="Calibri"/>
                <a:cs typeface="Calibri"/>
                <a:sym typeface="Calibri"/>
              </a:defRPr>
            </a:pPr>
            <a:r>
              <a:t>1111</a:t>
            </a:r>
          </a:p>
          <a:p>
            <a:pPr algn="l" defTabSz="914400">
              <a:defRPr b="0" sz="1400">
                <a:latin typeface="Calibri"/>
                <a:ea typeface="Calibri"/>
                <a:cs typeface="Calibri"/>
                <a:sym typeface="Calibri"/>
              </a:defRPr>
            </a:pPr>
            <a:r>
              <a:t>…</a:t>
            </a:r>
          </a:p>
          <a:p>
            <a:pPr algn="l" defTabSz="914400">
              <a:defRPr b="0" sz="1400">
                <a:latin typeface="Calibri"/>
                <a:ea typeface="Calibri"/>
                <a:cs typeface="Calibri"/>
                <a:sym typeface="Calibri"/>
              </a:defRPr>
            </a:pPr>
            <a:r>
              <a:t>00100001</a:t>
            </a:r>
          </a:p>
        </p:txBody>
      </p:sp>
      <p:sp>
        <p:nvSpPr>
          <p:cNvPr id="350" name="TextBox 14"/>
          <p:cNvSpPr txBox="1"/>
          <p:nvPr/>
        </p:nvSpPr>
        <p:spPr>
          <a:xfrm>
            <a:off x="2632457" y="2678455"/>
            <a:ext cx="569761" cy="6425745"/>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r" defTabSz="914400">
              <a:defRPr b="0" sz="1400">
                <a:latin typeface="Calibri"/>
                <a:ea typeface="Calibri"/>
                <a:cs typeface="Calibri"/>
                <a:sym typeface="Calibri"/>
              </a:defRPr>
            </a:pPr>
            <a:r>
              <a:t>0</a:t>
            </a:r>
          </a:p>
          <a:p>
            <a:pPr algn="r" defTabSz="914400">
              <a:defRPr b="0" sz="1400">
                <a:latin typeface="Calibri"/>
                <a:ea typeface="Calibri"/>
                <a:cs typeface="Calibri"/>
                <a:sym typeface="Calibri"/>
              </a:defRPr>
            </a:pPr>
            <a:r>
              <a:t>1</a:t>
            </a:r>
          </a:p>
          <a:p>
            <a:pPr algn="r" defTabSz="914400">
              <a:defRPr b="0" sz="1400">
                <a:latin typeface="Calibri"/>
                <a:ea typeface="Calibri"/>
                <a:cs typeface="Calibri"/>
                <a:sym typeface="Calibri"/>
              </a:defRPr>
            </a:pPr>
            <a:r>
              <a:t>2</a:t>
            </a:r>
          </a:p>
          <a:p>
            <a:pPr algn="r" defTabSz="914400">
              <a:defRPr b="0" sz="1400">
                <a:latin typeface="Calibri"/>
                <a:ea typeface="Calibri"/>
                <a:cs typeface="Calibri"/>
                <a:sym typeface="Calibri"/>
              </a:defRPr>
            </a:pPr>
            <a:r>
              <a:t>3</a:t>
            </a:r>
          </a:p>
          <a:p>
            <a:pPr algn="r" defTabSz="914400">
              <a:defRPr b="0" sz="1400">
                <a:latin typeface="Calibri"/>
                <a:ea typeface="Calibri"/>
                <a:cs typeface="Calibri"/>
                <a:sym typeface="Calibri"/>
              </a:defRPr>
            </a:pPr>
            <a:r>
              <a:t>4</a:t>
            </a:r>
          </a:p>
          <a:p>
            <a:pPr algn="r" defTabSz="914400">
              <a:defRPr b="0" sz="1400">
                <a:latin typeface="Calibri"/>
                <a:ea typeface="Calibri"/>
                <a:cs typeface="Calibri"/>
                <a:sym typeface="Calibri"/>
              </a:defRPr>
            </a:pPr>
            <a:r>
              <a:t>5</a:t>
            </a:r>
          </a:p>
          <a:p>
            <a:pPr algn="r" defTabSz="914400">
              <a:defRPr b="0" sz="1400">
                <a:latin typeface="Calibri"/>
                <a:ea typeface="Calibri"/>
                <a:cs typeface="Calibri"/>
                <a:sym typeface="Calibri"/>
              </a:defRPr>
            </a:pPr>
            <a:r>
              <a:t>6</a:t>
            </a:r>
          </a:p>
          <a:p>
            <a:pPr algn="r" defTabSz="914400">
              <a:defRPr b="0" sz="1400">
                <a:latin typeface="Calibri"/>
                <a:ea typeface="Calibri"/>
                <a:cs typeface="Calibri"/>
                <a:sym typeface="Calibri"/>
              </a:defRPr>
            </a:pPr>
            <a:r>
              <a:t>7</a:t>
            </a:r>
          </a:p>
          <a:p>
            <a:pPr algn="r" defTabSz="914400">
              <a:defRPr b="0" sz="1400">
                <a:latin typeface="Calibri"/>
                <a:ea typeface="Calibri"/>
                <a:cs typeface="Calibri"/>
                <a:sym typeface="Calibri"/>
              </a:defRPr>
            </a:pPr>
            <a:r>
              <a:t>8</a:t>
            </a:r>
          </a:p>
          <a:p>
            <a:pPr algn="r" defTabSz="914400">
              <a:defRPr b="0" sz="1400">
                <a:latin typeface="Calibri"/>
                <a:ea typeface="Calibri"/>
                <a:cs typeface="Calibri"/>
                <a:sym typeface="Calibri"/>
              </a:defRPr>
            </a:pPr>
            <a:r>
              <a:t>9</a:t>
            </a:r>
          </a:p>
          <a:p>
            <a:pPr algn="r" defTabSz="914400">
              <a:defRPr b="0" sz="1400">
                <a:latin typeface="Calibri"/>
                <a:ea typeface="Calibri"/>
                <a:cs typeface="Calibri"/>
                <a:sym typeface="Calibri"/>
              </a:defRPr>
            </a:pPr>
            <a:r>
              <a:t>10</a:t>
            </a:r>
          </a:p>
          <a:p>
            <a:pPr algn="r" defTabSz="914400">
              <a:defRPr b="0" sz="1400">
                <a:latin typeface="Calibri"/>
                <a:ea typeface="Calibri"/>
                <a:cs typeface="Calibri"/>
                <a:sym typeface="Calibri"/>
              </a:defRPr>
            </a:pPr>
            <a:r>
              <a:t>11</a:t>
            </a:r>
          </a:p>
          <a:p>
            <a:pPr algn="r" defTabSz="914400">
              <a:defRPr b="0" sz="1400">
                <a:latin typeface="Calibri"/>
                <a:ea typeface="Calibri"/>
                <a:cs typeface="Calibri"/>
                <a:sym typeface="Calibri"/>
              </a:defRPr>
            </a:pPr>
            <a:r>
              <a:t>12</a:t>
            </a:r>
          </a:p>
          <a:p>
            <a:pPr algn="r" defTabSz="914400">
              <a:defRPr b="0" sz="1400">
                <a:latin typeface="Calibri"/>
                <a:ea typeface="Calibri"/>
                <a:cs typeface="Calibri"/>
                <a:sym typeface="Calibri"/>
              </a:defRPr>
            </a:pPr>
            <a:r>
              <a:t>13</a:t>
            </a:r>
          </a:p>
          <a:p>
            <a:pPr algn="r" defTabSz="914400">
              <a:defRPr b="0" sz="1400">
                <a:latin typeface="Calibri"/>
                <a:ea typeface="Calibri"/>
                <a:cs typeface="Calibri"/>
                <a:sym typeface="Calibri"/>
              </a:defRPr>
            </a:pPr>
            <a:r>
              <a:t>14</a:t>
            </a:r>
          </a:p>
          <a:p>
            <a:pPr algn="r" defTabSz="914400">
              <a:defRPr b="0" sz="1400">
                <a:latin typeface="Calibri"/>
                <a:ea typeface="Calibri"/>
                <a:cs typeface="Calibri"/>
                <a:sym typeface="Calibri"/>
              </a:defRPr>
            </a:pPr>
            <a:r>
              <a:t>15</a:t>
            </a:r>
          </a:p>
          <a:p>
            <a:pPr algn="r" defTabSz="914400">
              <a:defRPr b="0" sz="1400">
                <a:latin typeface="Calibri"/>
                <a:ea typeface="Calibri"/>
                <a:cs typeface="Calibri"/>
                <a:sym typeface="Calibri"/>
              </a:defRPr>
            </a:pPr>
            <a:r>
              <a:t>…</a:t>
            </a:r>
          </a:p>
          <a:p>
            <a:pPr algn="r" defTabSz="914400">
              <a:defRPr b="0" sz="1400">
                <a:latin typeface="Calibri"/>
                <a:ea typeface="Calibri"/>
                <a:cs typeface="Calibri"/>
                <a:sym typeface="Calibri"/>
              </a:defRPr>
            </a:pPr>
            <a:r>
              <a:t>33</a:t>
            </a:r>
          </a:p>
        </p:txBody>
      </p:sp>
      <p:sp>
        <p:nvSpPr>
          <p:cNvPr id="351" name="TextBox 12"/>
          <p:cNvSpPr txBox="1"/>
          <p:nvPr/>
        </p:nvSpPr>
        <p:spPr>
          <a:xfrm>
            <a:off x="5015813" y="3213557"/>
            <a:ext cx="8856054" cy="6099234"/>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l" defTabSz="914400">
              <a:defRPr b="0" sz="1800">
                <a:latin typeface="Calibri"/>
                <a:ea typeface="Calibri"/>
                <a:cs typeface="Calibri"/>
                <a:sym typeface="Calibri"/>
              </a:defRPr>
            </a:pPr>
            <a:r>
              <a:t>1-bit: 	2</a:t>
            </a:r>
          </a:p>
          <a:p>
            <a:pPr algn="l" defTabSz="914400">
              <a:defRPr b="0" sz="1800">
                <a:latin typeface="Calibri"/>
                <a:ea typeface="Calibri"/>
                <a:cs typeface="Calibri"/>
                <a:sym typeface="Calibri"/>
              </a:defRPr>
            </a:pPr>
          </a:p>
          <a:p>
            <a:pPr algn="l" defTabSz="914400">
              <a:defRPr b="0" sz="1800">
                <a:latin typeface="Calibri"/>
                <a:ea typeface="Calibri"/>
                <a:cs typeface="Calibri"/>
                <a:sym typeface="Calibri"/>
              </a:defRPr>
            </a:pPr>
            <a:r>
              <a:t>8-bits:	256</a:t>
            </a:r>
          </a:p>
          <a:p>
            <a:pPr algn="l" defTabSz="914400">
              <a:defRPr b="0" sz="1800">
                <a:latin typeface="Calibri"/>
                <a:ea typeface="Calibri"/>
                <a:cs typeface="Calibri"/>
                <a:sym typeface="Calibri"/>
              </a:defRPr>
            </a:pPr>
          </a:p>
          <a:p>
            <a:pPr algn="l" defTabSz="914400">
              <a:defRPr b="0" sz="1800">
                <a:latin typeface="Calibri"/>
                <a:ea typeface="Calibri"/>
                <a:cs typeface="Calibri"/>
                <a:sym typeface="Calibri"/>
              </a:defRPr>
            </a:pPr>
            <a:r>
              <a:t>16-bits:	65,536</a:t>
            </a:r>
          </a:p>
          <a:p>
            <a:pPr algn="l" defTabSz="914400">
              <a:defRPr b="0" sz="1800">
                <a:latin typeface="Calibri"/>
                <a:ea typeface="Calibri"/>
                <a:cs typeface="Calibri"/>
                <a:sym typeface="Calibri"/>
              </a:defRPr>
            </a:pPr>
          </a:p>
          <a:p>
            <a:pPr algn="l" defTabSz="914400">
              <a:defRPr b="0" sz="1800">
                <a:latin typeface="Calibri"/>
                <a:ea typeface="Calibri"/>
                <a:cs typeface="Calibri"/>
                <a:sym typeface="Calibri"/>
              </a:defRPr>
            </a:pPr>
            <a:r>
              <a:t>32-bits:	 4,294,967,296 </a:t>
            </a:r>
            <a:r>
              <a:rPr sz="1000"/>
              <a:t>(~4 billion)</a:t>
            </a:r>
            <a:endParaRPr sz="1000"/>
          </a:p>
          <a:p>
            <a:pPr algn="l" defTabSz="914400">
              <a:defRPr b="0" sz="1800">
                <a:latin typeface="Calibri"/>
                <a:ea typeface="Calibri"/>
                <a:cs typeface="Calibri"/>
                <a:sym typeface="Calibri"/>
              </a:defRPr>
            </a:pPr>
          </a:p>
          <a:p>
            <a:pPr algn="l" defTabSz="914400">
              <a:defRPr b="0" sz="1800">
                <a:latin typeface="Calibri"/>
                <a:ea typeface="Calibri"/>
                <a:cs typeface="Calibri"/>
                <a:sym typeface="Calibri"/>
              </a:defRPr>
            </a:pPr>
            <a:r>
              <a:t>64-bits:	 18,446,744,073,709,551,616 </a:t>
            </a:r>
            <a:r>
              <a:rPr sz="1000"/>
              <a:t>(~18 quintillion)</a:t>
            </a:r>
          </a:p>
          <a:p>
            <a:pPr algn="l" defTabSz="914400">
              <a:defRPr b="0" sz="1800">
                <a:latin typeface="Calibri"/>
                <a:ea typeface="Calibri"/>
                <a:cs typeface="Calibri"/>
                <a:sym typeface="Calibri"/>
              </a:defRPr>
            </a:pPr>
          </a:p>
          <a:p>
            <a:pPr algn="l" defTabSz="914400">
              <a:defRPr b="0" sz="1800">
                <a:latin typeface="Calibri"/>
                <a:ea typeface="Calibri"/>
                <a:cs typeface="Calibri"/>
                <a:sym typeface="Calibri"/>
              </a:defRPr>
            </a:pPr>
            <a:r>
              <a:t>128-bits:	340,282,366,920,938,463,463,374,607,431,768,211,456</a:t>
            </a:r>
          </a:p>
          <a:p>
            <a:pPr algn="l" defTabSz="914400">
              <a:defRPr b="0" sz="1800">
                <a:latin typeface="Calibri"/>
                <a:ea typeface="Calibri"/>
                <a:cs typeface="Calibri"/>
                <a:sym typeface="Calibri"/>
              </a:defRPr>
            </a:pPr>
            <a:r>
              <a:t>				</a:t>
            </a:r>
            <a:r>
              <a:rPr sz="1000"/>
              <a:t>(~340 undecillion)</a:t>
            </a:r>
          </a:p>
        </p:txBody>
      </p:sp>
      <p:sp>
        <p:nvSpPr>
          <p:cNvPr id="352" name="Rectangle 10"/>
          <p:cNvSpPr/>
          <p:nvPr/>
        </p:nvSpPr>
        <p:spPr>
          <a:xfrm>
            <a:off x="3343533" y="2663779"/>
            <a:ext cx="1381799" cy="4529661"/>
          </a:xfrm>
          <a:prstGeom prst="rect">
            <a:avLst/>
          </a:prstGeom>
          <a:solidFill>
            <a:srgbClr val="FFFFFF"/>
          </a:solidFill>
          <a:ln w="25400">
            <a:solidFill>
              <a:srgbClr val="FFFFFF"/>
            </a:solidFill>
          </a:ln>
        </p:spPr>
        <p:txBody>
          <a:bodyPr lIns="45719" rIns="45719" anchor="ctr"/>
          <a:lstStyle/>
          <a:p>
            <a:pPr defTabSz="914400">
              <a:defRPr b="0" sz="1800">
                <a:solidFill>
                  <a:srgbClr val="FFFFFF"/>
                </a:solidFill>
                <a:latin typeface="Constantia"/>
                <a:ea typeface="Constantia"/>
                <a:cs typeface="Constantia"/>
                <a:sym typeface="Constantia"/>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TextBox 11"/>
          <p:cNvSpPr txBox="1"/>
          <p:nvPr/>
        </p:nvSpPr>
        <p:spPr>
          <a:xfrm>
            <a:off x="1800504" y="2168009"/>
            <a:ext cx="3548698" cy="67914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l" defTabSz="914400">
              <a:defRPr b="0" sz="1800">
                <a:latin typeface="Constantia"/>
                <a:ea typeface="Constantia"/>
                <a:cs typeface="Constantia"/>
                <a:sym typeface="Constantia"/>
              </a:defRPr>
            </a:lvl1pPr>
          </a:lstStyle>
          <a:p>
            <a:pPr/>
            <a:r>
              <a:t>“Let’s count in Binary!”</a:t>
            </a:r>
          </a:p>
        </p:txBody>
      </p:sp>
      <p:sp>
        <p:nvSpPr>
          <p:cNvPr id="357" name="TextBox 13"/>
          <p:cNvSpPr txBox="1"/>
          <p:nvPr/>
        </p:nvSpPr>
        <p:spPr>
          <a:xfrm>
            <a:off x="3263322" y="2678455"/>
            <a:ext cx="1507415" cy="6425745"/>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l" defTabSz="914400">
              <a:defRPr b="0" sz="1400">
                <a:latin typeface="Calibri"/>
                <a:ea typeface="Calibri"/>
                <a:cs typeface="Calibri"/>
                <a:sym typeface="Calibri"/>
              </a:defRPr>
            </a:pPr>
            <a:r>
              <a:t>0</a:t>
            </a:r>
          </a:p>
          <a:p>
            <a:pPr algn="l" defTabSz="914400">
              <a:defRPr b="0" sz="1400">
                <a:latin typeface="Calibri"/>
                <a:ea typeface="Calibri"/>
                <a:cs typeface="Calibri"/>
                <a:sym typeface="Calibri"/>
              </a:defRPr>
            </a:pPr>
            <a:r>
              <a:t>1</a:t>
            </a:r>
          </a:p>
          <a:p>
            <a:pPr algn="l" defTabSz="914400">
              <a:defRPr b="0" sz="1400">
                <a:latin typeface="Calibri"/>
                <a:ea typeface="Calibri"/>
                <a:cs typeface="Calibri"/>
                <a:sym typeface="Calibri"/>
              </a:defRPr>
            </a:pPr>
            <a:r>
              <a:t>10</a:t>
            </a:r>
          </a:p>
          <a:p>
            <a:pPr algn="l" defTabSz="914400">
              <a:defRPr b="0" sz="1400">
                <a:latin typeface="Calibri"/>
                <a:ea typeface="Calibri"/>
                <a:cs typeface="Calibri"/>
                <a:sym typeface="Calibri"/>
              </a:defRPr>
            </a:pPr>
            <a:r>
              <a:t>11</a:t>
            </a:r>
          </a:p>
          <a:p>
            <a:pPr algn="l" defTabSz="914400">
              <a:defRPr b="0" sz="1400">
                <a:latin typeface="Calibri"/>
                <a:ea typeface="Calibri"/>
                <a:cs typeface="Calibri"/>
                <a:sym typeface="Calibri"/>
              </a:defRPr>
            </a:pPr>
            <a:r>
              <a:t>100</a:t>
            </a:r>
          </a:p>
          <a:p>
            <a:pPr algn="l" defTabSz="914400">
              <a:defRPr b="0" sz="1400">
                <a:latin typeface="Calibri"/>
                <a:ea typeface="Calibri"/>
                <a:cs typeface="Calibri"/>
                <a:sym typeface="Calibri"/>
              </a:defRPr>
            </a:pPr>
            <a:r>
              <a:t>101</a:t>
            </a:r>
          </a:p>
          <a:p>
            <a:pPr algn="l" defTabSz="914400">
              <a:defRPr b="0" sz="1400">
                <a:latin typeface="Calibri"/>
                <a:ea typeface="Calibri"/>
                <a:cs typeface="Calibri"/>
                <a:sym typeface="Calibri"/>
              </a:defRPr>
            </a:pPr>
            <a:r>
              <a:t>110</a:t>
            </a:r>
          </a:p>
          <a:p>
            <a:pPr algn="l" defTabSz="914400">
              <a:defRPr b="0" sz="1400">
                <a:latin typeface="Calibri"/>
                <a:ea typeface="Calibri"/>
                <a:cs typeface="Calibri"/>
                <a:sym typeface="Calibri"/>
              </a:defRPr>
            </a:pPr>
            <a:r>
              <a:t>111</a:t>
            </a:r>
          </a:p>
          <a:p>
            <a:pPr algn="l" defTabSz="914400">
              <a:defRPr b="0" sz="1400">
                <a:latin typeface="Calibri"/>
                <a:ea typeface="Calibri"/>
                <a:cs typeface="Calibri"/>
                <a:sym typeface="Calibri"/>
              </a:defRPr>
            </a:pPr>
            <a:r>
              <a:t>1000</a:t>
            </a:r>
          </a:p>
          <a:p>
            <a:pPr algn="l" defTabSz="914400">
              <a:defRPr b="0" sz="1400">
                <a:latin typeface="Calibri"/>
                <a:ea typeface="Calibri"/>
                <a:cs typeface="Calibri"/>
                <a:sym typeface="Calibri"/>
              </a:defRPr>
            </a:pPr>
            <a:r>
              <a:t>1001</a:t>
            </a:r>
          </a:p>
          <a:p>
            <a:pPr algn="l" defTabSz="914400">
              <a:defRPr b="0" sz="1400">
                <a:latin typeface="Calibri"/>
                <a:ea typeface="Calibri"/>
                <a:cs typeface="Calibri"/>
                <a:sym typeface="Calibri"/>
              </a:defRPr>
            </a:pPr>
            <a:r>
              <a:t>1010</a:t>
            </a:r>
          </a:p>
          <a:p>
            <a:pPr algn="l" defTabSz="914400">
              <a:defRPr b="0" sz="1400">
                <a:latin typeface="Calibri"/>
                <a:ea typeface="Calibri"/>
                <a:cs typeface="Calibri"/>
                <a:sym typeface="Calibri"/>
              </a:defRPr>
            </a:pPr>
            <a:r>
              <a:t>1011</a:t>
            </a:r>
          </a:p>
          <a:p>
            <a:pPr algn="l" defTabSz="914400">
              <a:defRPr b="0" sz="1400">
                <a:latin typeface="Calibri"/>
                <a:ea typeface="Calibri"/>
                <a:cs typeface="Calibri"/>
                <a:sym typeface="Calibri"/>
              </a:defRPr>
            </a:pPr>
            <a:r>
              <a:t>1100</a:t>
            </a:r>
          </a:p>
          <a:p>
            <a:pPr algn="l" defTabSz="914400">
              <a:defRPr b="0" sz="1400">
                <a:latin typeface="Calibri"/>
                <a:ea typeface="Calibri"/>
                <a:cs typeface="Calibri"/>
                <a:sym typeface="Calibri"/>
              </a:defRPr>
            </a:pPr>
            <a:r>
              <a:t>1101</a:t>
            </a:r>
          </a:p>
          <a:p>
            <a:pPr algn="l" defTabSz="914400">
              <a:defRPr b="0" sz="1400">
                <a:latin typeface="Calibri"/>
                <a:ea typeface="Calibri"/>
                <a:cs typeface="Calibri"/>
                <a:sym typeface="Calibri"/>
              </a:defRPr>
            </a:pPr>
            <a:r>
              <a:t>1110</a:t>
            </a:r>
          </a:p>
          <a:p>
            <a:pPr algn="l" defTabSz="914400">
              <a:defRPr b="0" sz="1400">
                <a:latin typeface="Calibri"/>
                <a:ea typeface="Calibri"/>
                <a:cs typeface="Calibri"/>
                <a:sym typeface="Calibri"/>
              </a:defRPr>
            </a:pPr>
            <a:r>
              <a:t>1111</a:t>
            </a:r>
          </a:p>
          <a:p>
            <a:pPr algn="l" defTabSz="914400">
              <a:defRPr b="0" sz="1400">
                <a:latin typeface="Calibri"/>
                <a:ea typeface="Calibri"/>
                <a:cs typeface="Calibri"/>
                <a:sym typeface="Calibri"/>
              </a:defRPr>
            </a:pPr>
            <a:r>
              <a:t>…</a:t>
            </a:r>
          </a:p>
          <a:p>
            <a:pPr algn="l" defTabSz="914400">
              <a:defRPr b="0" sz="1400">
                <a:latin typeface="Calibri"/>
                <a:ea typeface="Calibri"/>
                <a:cs typeface="Calibri"/>
                <a:sym typeface="Calibri"/>
              </a:defRPr>
            </a:pPr>
            <a:r>
              <a:t>00100001</a:t>
            </a:r>
          </a:p>
        </p:txBody>
      </p:sp>
      <p:sp>
        <p:nvSpPr>
          <p:cNvPr id="358" name="TextBox 14"/>
          <p:cNvSpPr txBox="1"/>
          <p:nvPr/>
        </p:nvSpPr>
        <p:spPr>
          <a:xfrm>
            <a:off x="2615054" y="2678455"/>
            <a:ext cx="569761" cy="6425745"/>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r" defTabSz="914400">
              <a:defRPr b="0" sz="1400">
                <a:latin typeface="Calibri"/>
                <a:ea typeface="Calibri"/>
                <a:cs typeface="Calibri"/>
                <a:sym typeface="Calibri"/>
              </a:defRPr>
            </a:pPr>
            <a:r>
              <a:t>0</a:t>
            </a:r>
          </a:p>
          <a:p>
            <a:pPr algn="r" defTabSz="914400">
              <a:defRPr b="0" sz="1400">
                <a:latin typeface="Calibri"/>
                <a:ea typeface="Calibri"/>
                <a:cs typeface="Calibri"/>
                <a:sym typeface="Calibri"/>
              </a:defRPr>
            </a:pPr>
            <a:r>
              <a:t>1</a:t>
            </a:r>
          </a:p>
          <a:p>
            <a:pPr algn="r" defTabSz="914400">
              <a:defRPr b="0" sz="1400">
                <a:latin typeface="Calibri"/>
                <a:ea typeface="Calibri"/>
                <a:cs typeface="Calibri"/>
                <a:sym typeface="Calibri"/>
              </a:defRPr>
            </a:pPr>
            <a:r>
              <a:t>2</a:t>
            </a:r>
          </a:p>
          <a:p>
            <a:pPr algn="r" defTabSz="914400">
              <a:defRPr b="0" sz="1400">
                <a:latin typeface="Calibri"/>
                <a:ea typeface="Calibri"/>
                <a:cs typeface="Calibri"/>
                <a:sym typeface="Calibri"/>
              </a:defRPr>
            </a:pPr>
            <a:r>
              <a:t>3</a:t>
            </a:r>
          </a:p>
          <a:p>
            <a:pPr algn="r" defTabSz="914400">
              <a:defRPr b="0" sz="1400">
                <a:latin typeface="Calibri"/>
                <a:ea typeface="Calibri"/>
                <a:cs typeface="Calibri"/>
                <a:sym typeface="Calibri"/>
              </a:defRPr>
            </a:pPr>
            <a:r>
              <a:t>4</a:t>
            </a:r>
          </a:p>
          <a:p>
            <a:pPr algn="r" defTabSz="914400">
              <a:defRPr b="0" sz="1400">
                <a:latin typeface="Calibri"/>
                <a:ea typeface="Calibri"/>
                <a:cs typeface="Calibri"/>
                <a:sym typeface="Calibri"/>
              </a:defRPr>
            </a:pPr>
            <a:r>
              <a:t>5</a:t>
            </a:r>
          </a:p>
          <a:p>
            <a:pPr algn="r" defTabSz="914400">
              <a:defRPr b="0" sz="1400">
                <a:latin typeface="Calibri"/>
                <a:ea typeface="Calibri"/>
                <a:cs typeface="Calibri"/>
                <a:sym typeface="Calibri"/>
              </a:defRPr>
            </a:pPr>
            <a:r>
              <a:t>6</a:t>
            </a:r>
          </a:p>
          <a:p>
            <a:pPr algn="r" defTabSz="914400">
              <a:defRPr b="0" sz="1400">
                <a:latin typeface="Calibri"/>
                <a:ea typeface="Calibri"/>
                <a:cs typeface="Calibri"/>
                <a:sym typeface="Calibri"/>
              </a:defRPr>
            </a:pPr>
            <a:r>
              <a:t>7</a:t>
            </a:r>
          </a:p>
          <a:p>
            <a:pPr algn="r" defTabSz="914400">
              <a:defRPr b="0" sz="1400">
                <a:latin typeface="Calibri"/>
                <a:ea typeface="Calibri"/>
                <a:cs typeface="Calibri"/>
                <a:sym typeface="Calibri"/>
              </a:defRPr>
            </a:pPr>
            <a:r>
              <a:t>8</a:t>
            </a:r>
          </a:p>
          <a:p>
            <a:pPr algn="r" defTabSz="914400">
              <a:defRPr b="0" sz="1400">
                <a:latin typeface="Calibri"/>
                <a:ea typeface="Calibri"/>
                <a:cs typeface="Calibri"/>
                <a:sym typeface="Calibri"/>
              </a:defRPr>
            </a:pPr>
            <a:r>
              <a:t>9</a:t>
            </a:r>
          </a:p>
          <a:p>
            <a:pPr algn="r" defTabSz="914400">
              <a:defRPr b="0" sz="1400">
                <a:latin typeface="Calibri"/>
                <a:ea typeface="Calibri"/>
                <a:cs typeface="Calibri"/>
                <a:sym typeface="Calibri"/>
              </a:defRPr>
            </a:pPr>
            <a:r>
              <a:t>10</a:t>
            </a:r>
          </a:p>
          <a:p>
            <a:pPr algn="r" defTabSz="914400">
              <a:defRPr b="0" sz="1400">
                <a:latin typeface="Calibri"/>
                <a:ea typeface="Calibri"/>
                <a:cs typeface="Calibri"/>
                <a:sym typeface="Calibri"/>
              </a:defRPr>
            </a:pPr>
            <a:r>
              <a:t>11</a:t>
            </a:r>
          </a:p>
          <a:p>
            <a:pPr algn="r" defTabSz="914400">
              <a:defRPr b="0" sz="1400">
                <a:latin typeface="Calibri"/>
                <a:ea typeface="Calibri"/>
                <a:cs typeface="Calibri"/>
                <a:sym typeface="Calibri"/>
              </a:defRPr>
            </a:pPr>
            <a:r>
              <a:t>12</a:t>
            </a:r>
          </a:p>
          <a:p>
            <a:pPr algn="r" defTabSz="914400">
              <a:defRPr b="0" sz="1400">
                <a:latin typeface="Calibri"/>
                <a:ea typeface="Calibri"/>
                <a:cs typeface="Calibri"/>
                <a:sym typeface="Calibri"/>
              </a:defRPr>
            </a:pPr>
            <a:r>
              <a:t>13</a:t>
            </a:r>
          </a:p>
          <a:p>
            <a:pPr algn="r" defTabSz="914400">
              <a:defRPr b="0" sz="1400">
                <a:latin typeface="Calibri"/>
                <a:ea typeface="Calibri"/>
                <a:cs typeface="Calibri"/>
                <a:sym typeface="Calibri"/>
              </a:defRPr>
            </a:pPr>
            <a:r>
              <a:t>14</a:t>
            </a:r>
          </a:p>
          <a:p>
            <a:pPr algn="r" defTabSz="914400">
              <a:defRPr b="0" sz="1400">
                <a:latin typeface="Calibri"/>
                <a:ea typeface="Calibri"/>
                <a:cs typeface="Calibri"/>
                <a:sym typeface="Calibri"/>
              </a:defRPr>
            </a:pPr>
            <a:r>
              <a:t>15</a:t>
            </a:r>
          </a:p>
          <a:p>
            <a:pPr algn="r" defTabSz="914400">
              <a:defRPr b="0" sz="1400">
                <a:latin typeface="Calibri"/>
                <a:ea typeface="Calibri"/>
                <a:cs typeface="Calibri"/>
                <a:sym typeface="Calibri"/>
              </a:defRPr>
            </a:pPr>
            <a:r>
              <a:t>…</a:t>
            </a:r>
          </a:p>
          <a:p>
            <a:pPr algn="r" defTabSz="914400">
              <a:defRPr b="0" sz="1400">
                <a:latin typeface="Calibri"/>
                <a:ea typeface="Calibri"/>
                <a:cs typeface="Calibri"/>
                <a:sym typeface="Calibri"/>
              </a:defRPr>
            </a:pPr>
            <a:r>
              <a:t>33</a:t>
            </a:r>
          </a:p>
        </p:txBody>
      </p:sp>
      <p:sp>
        <p:nvSpPr>
          <p:cNvPr id="359" name="TextBox 12"/>
          <p:cNvSpPr txBox="1"/>
          <p:nvPr/>
        </p:nvSpPr>
        <p:spPr>
          <a:xfrm>
            <a:off x="4998411" y="3213557"/>
            <a:ext cx="8856053" cy="6099234"/>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l" defTabSz="914400">
              <a:defRPr b="0" sz="1800">
                <a:latin typeface="Calibri"/>
                <a:ea typeface="Calibri"/>
                <a:cs typeface="Calibri"/>
                <a:sym typeface="Calibri"/>
              </a:defRPr>
            </a:pPr>
            <a:r>
              <a:t>1-bit: 	2</a:t>
            </a:r>
          </a:p>
          <a:p>
            <a:pPr algn="l" defTabSz="914400">
              <a:defRPr b="0" sz="1800">
                <a:latin typeface="Calibri"/>
                <a:ea typeface="Calibri"/>
                <a:cs typeface="Calibri"/>
                <a:sym typeface="Calibri"/>
              </a:defRPr>
            </a:pPr>
          </a:p>
          <a:p>
            <a:pPr algn="l" defTabSz="914400">
              <a:defRPr b="0" sz="1800">
                <a:latin typeface="Calibri"/>
                <a:ea typeface="Calibri"/>
                <a:cs typeface="Calibri"/>
                <a:sym typeface="Calibri"/>
              </a:defRPr>
            </a:pPr>
            <a:r>
              <a:t>8-bits:	256</a:t>
            </a:r>
          </a:p>
          <a:p>
            <a:pPr algn="l" defTabSz="914400">
              <a:defRPr b="0" sz="1800">
                <a:latin typeface="Calibri"/>
                <a:ea typeface="Calibri"/>
                <a:cs typeface="Calibri"/>
                <a:sym typeface="Calibri"/>
              </a:defRPr>
            </a:pPr>
          </a:p>
          <a:p>
            <a:pPr algn="l" defTabSz="914400">
              <a:defRPr b="0" sz="1800">
                <a:latin typeface="Calibri"/>
                <a:ea typeface="Calibri"/>
                <a:cs typeface="Calibri"/>
                <a:sym typeface="Calibri"/>
              </a:defRPr>
            </a:pPr>
            <a:r>
              <a:t>16-bits:	65,536</a:t>
            </a:r>
          </a:p>
          <a:p>
            <a:pPr algn="l" defTabSz="914400">
              <a:defRPr b="0" sz="1800">
                <a:latin typeface="Calibri"/>
                <a:ea typeface="Calibri"/>
                <a:cs typeface="Calibri"/>
                <a:sym typeface="Calibri"/>
              </a:defRPr>
            </a:pPr>
          </a:p>
          <a:p>
            <a:pPr algn="l" defTabSz="914400">
              <a:defRPr b="0" sz="1800">
                <a:latin typeface="Calibri"/>
                <a:ea typeface="Calibri"/>
                <a:cs typeface="Calibri"/>
                <a:sym typeface="Calibri"/>
              </a:defRPr>
            </a:pPr>
            <a:r>
              <a:t>32-bits:	 4,294,967,296 </a:t>
            </a:r>
            <a:r>
              <a:rPr sz="1000"/>
              <a:t>(~4 billion)</a:t>
            </a:r>
            <a:endParaRPr sz="1000"/>
          </a:p>
          <a:p>
            <a:pPr algn="l" defTabSz="914400">
              <a:defRPr b="0" sz="1800">
                <a:latin typeface="Calibri"/>
                <a:ea typeface="Calibri"/>
                <a:cs typeface="Calibri"/>
                <a:sym typeface="Calibri"/>
              </a:defRPr>
            </a:pPr>
          </a:p>
          <a:p>
            <a:pPr algn="l" defTabSz="914400">
              <a:defRPr b="0" sz="1800">
                <a:latin typeface="Calibri"/>
                <a:ea typeface="Calibri"/>
                <a:cs typeface="Calibri"/>
                <a:sym typeface="Calibri"/>
              </a:defRPr>
            </a:pPr>
            <a:r>
              <a:t>64-bits:	 18,446,744,073,709,551,616 </a:t>
            </a:r>
            <a:r>
              <a:rPr sz="1000"/>
              <a:t>(~18 quintillion)</a:t>
            </a:r>
          </a:p>
          <a:p>
            <a:pPr algn="l" defTabSz="914400">
              <a:defRPr b="0" sz="1800">
                <a:latin typeface="Calibri"/>
                <a:ea typeface="Calibri"/>
                <a:cs typeface="Calibri"/>
                <a:sym typeface="Calibri"/>
              </a:defRPr>
            </a:pPr>
          </a:p>
          <a:p>
            <a:pPr algn="l" defTabSz="914400">
              <a:defRPr b="0" sz="1800">
                <a:latin typeface="Calibri"/>
                <a:ea typeface="Calibri"/>
                <a:cs typeface="Calibri"/>
                <a:sym typeface="Calibri"/>
              </a:defRPr>
            </a:pPr>
            <a:r>
              <a:t>128-bits:	340,282,366,920,938,463,463,374,607,431,768,211,456</a:t>
            </a:r>
          </a:p>
          <a:p>
            <a:pPr algn="l" defTabSz="914400">
              <a:defRPr b="0" sz="1800">
                <a:latin typeface="Calibri"/>
                <a:ea typeface="Calibri"/>
                <a:cs typeface="Calibri"/>
                <a:sym typeface="Calibri"/>
              </a:defRPr>
            </a:pPr>
            <a:r>
              <a:t>				</a:t>
            </a:r>
            <a:r>
              <a:rPr sz="1000"/>
              <a:t>(~340 undecillion)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discs"/>
          <p:cNvSpPr txBox="1"/>
          <p:nvPr>
            <p:ph type="title"/>
          </p:nvPr>
        </p:nvSpPr>
        <p:spPr>
          <a:prstGeom prst="rect">
            <a:avLst/>
          </a:prstGeom>
        </p:spPr>
        <p:txBody>
          <a:bodyPr/>
          <a:lstStyle/>
          <a:p>
            <a:pPr/>
            <a:r>
              <a:t>discs</a:t>
            </a:r>
          </a:p>
        </p:txBody>
      </p:sp>
      <p:pic>
        <p:nvPicPr>
          <p:cNvPr id="142" name="2560px-Harmonic_analyser_disc_and_sphere.jpeg" descr="2560px-Harmonic_analyser_disc_and_sphere.jpeg"/>
          <p:cNvPicPr>
            <a:picLocks noChangeAspect="1"/>
          </p:cNvPicPr>
          <p:nvPr/>
        </p:nvPicPr>
        <p:blipFill>
          <a:blip r:embed="rId3">
            <a:extLst/>
          </a:blip>
          <a:stretch>
            <a:fillRect/>
          </a:stretch>
        </p:blipFill>
        <p:spPr>
          <a:xfrm>
            <a:off x="2407717" y="2669388"/>
            <a:ext cx="8189366" cy="6142024"/>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Screen Shot 2019-09-14 at 2.48.01 PM.png" descr="Screen Shot 2019-09-14 at 2.48.01 PM.png"/>
          <p:cNvPicPr>
            <a:picLocks noChangeAspect="1"/>
          </p:cNvPicPr>
          <p:nvPr/>
        </p:nvPicPr>
        <p:blipFill>
          <a:blip r:embed="rId3">
            <a:extLst/>
          </a:blip>
          <a:stretch>
            <a:fillRect/>
          </a:stretch>
        </p:blipFill>
        <p:spPr>
          <a:xfrm>
            <a:off x="378816" y="0"/>
            <a:ext cx="12247168" cy="97536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7" name="Picture 2" descr="Picture 2"/>
          <p:cNvPicPr>
            <a:picLocks noChangeAspect="1"/>
          </p:cNvPicPr>
          <p:nvPr/>
        </p:nvPicPr>
        <p:blipFill>
          <a:blip r:embed="rId2">
            <a:extLst/>
          </a:blip>
          <a:stretch>
            <a:fillRect/>
          </a:stretch>
        </p:blipFill>
        <p:spPr>
          <a:xfrm>
            <a:off x="271272" y="743522"/>
            <a:ext cx="7558594" cy="8266556"/>
          </a:xfrm>
          <a:prstGeom prst="rect">
            <a:avLst/>
          </a:prstGeom>
          <a:ln w="12700">
            <a:miter lim="400000"/>
          </a:ln>
        </p:spPr>
      </p:pic>
      <p:grpSp>
        <p:nvGrpSpPr>
          <p:cNvPr id="370" name="Picture 75"/>
          <p:cNvGrpSpPr/>
          <p:nvPr/>
        </p:nvGrpSpPr>
        <p:grpSpPr>
          <a:xfrm>
            <a:off x="8085966" y="2599543"/>
            <a:ext cx="4647562" cy="5405282"/>
            <a:chOff x="0" y="0"/>
            <a:chExt cx="4647560" cy="5405280"/>
          </a:xfrm>
        </p:grpSpPr>
        <p:sp>
          <p:nvSpPr>
            <p:cNvPr id="368" name="Rectangle"/>
            <p:cNvSpPr/>
            <p:nvPr/>
          </p:nvSpPr>
          <p:spPr>
            <a:xfrm>
              <a:off x="0" y="0"/>
              <a:ext cx="4647561" cy="5405281"/>
            </a:xfrm>
            <a:prstGeom prst="rect">
              <a:avLst/>
            </a:prstGeom>
            <a:solidFill>
              <a:srgbClr val="EDEDED"/>
            </a:solidFill>
            <a:ln w="12700" cap="flat">
              <a:noFill/>
              <a:miter lim="400000"/>
            </a:ln>
            <a:effectLst/>
          </p:spPr>
          <p:txBody>
            <a:bodyPr wrap="square" lIns="45719" tIns="45719" rIns="45719" bIns="45719" numCol="1" anchor="ctr">
              <a:noAutofit/>
            </a:bodyPr>
            <a:lstStyle/>
            <a:p>
              <a:pPr algn="l" defTabSz="914400">
                <a:defRPr b="0" sz="1800">
                  <a:latin typeface="Constantia"/>
                  <a:ea typeface="Constantia"/>
                  <a:cs typeface="Constantia"/>
                  <a:sym typeface="Constantia"/>
                </a:defRPr>
              </a:pPr>
            </a:p>
          </p:txBody>
        </p:sp>
        <p:pic>
          <p:nvPicPr>
            <p:cNvPr id="369" name="image22.png" descr="image22.png"/>
            <p:cNvPicPr>
              <a:picLocks noChangeAspect="1"/>
            </p:cNvPicPr>
            <p:nvPr/>
          </p:nvPicPr>
          <p:blipFill>
            <a:blip r:embed="rId3">
              <a:extLst/>
            </a:blip>
            <a:stretch>
              <a:fillRect/>
            </a:stretch>
          </p:blipFill>
          <p:spPr>
            <a:xfrm>
              <a:off x="0" y="0"/>
              <a:ext cx="4647561" cy="5405281"/>
            </a:xfrm>
            <a:prstGeom prst="rect">
              <a:avLst/>
            </a:prstGeom>
            <a:ln w="88900" cap="sq">
              <a:solidFill>
                <a:srgbClr val="00B0F0"/>
              </a:solidFill>
              <a:prstDash val="solid"/>
              <a:miter lim="800000"/>
            </a:ln>
            <a:effectLst>
              <a:outerShdw sx="100000" sy="100000" kx="0" ky="0" algn="b" rotWithShape="0" blurRad="50800" dist="18000" dir="5400000">
                <a:srgbClr val="000000">
                  <a:alpha val="40000"/>
                </a:srgbClr>
              </a:outerShdw>
            </a:effectLst>
          </p:spPr>
        </p:pic>
      </p:grpSp>
      <p:sp>
        <p:nvSpPr>
          <p:cNvPr id="371" name="Straight Connector 77"/>
          <p:cNvSpPr/>
          <p:nvPr/>
        </p:nvSpPr>
        <p:spPr>
          <a:xfrm>
            <a:off x="7160680" y="1851621"/>
            <a:ext cx="5572848" cy="729218"/>
          </a:xfrm>
          <a:prstGeom prst="line">
            <a:avLst/>
          </a:prstGeom>
          <a:ln w="38100">
            <a:solidFill>
              <a:srgbClr val="00B0F0"/>
            </a:solidFill>
          </a:ln>
        </p:spPr>
        <p:txBody>
          <a:bodyPr lIns="45719" rIns="45719"/>
          <a:lstStyle/>
          <a:p>
            <a:pPr algn="l" defTabSz="914400">
              <a:defRPr b="0" sz="1800">
                <a:latin typeface="Constantia"/>
                <a:ea typeface="Constantia"/>
                <a:cs typeface="Constantia"/>
                <a:sym typeface="Constantia"/>
              </a:defRPr>
            </a:pPr>
          </a:p>
        </p:txBody>
      </p:sp>
      <p:sp>
        <p:nvSpPr>
          <p:cNvPr id="372" name="Straight Connector 79"/>
          <p:cNvSpPr/>
          <p:nvPr/>
        </p:nvSpPr>
        <p:spPr>
          <a:xfrm>
            <a:off x="6038034" y="3151454"/>
            <a:ext cx="1976737" cy="4853370"/>
          </a:xfrm>
          <a:prstGeom prst="line">
            <a:avLst/>
          </a:prstGeom>
          <a:ln w="38100">
            <a:solidFill>
              <a:srgbClr val="00B0F0"/>
            </a:solidFill>
          </a:ln>
        </p:spPr>
        <p:txBody>
          <a:bodyPr lIns="45719" rIns="45719"/>
          <a:lstStyle/>
          <a:p>
            <a:pPr algn="l" defTabSz="914400">
              <a:defRPr b="0" sz="1800">
                <a:latin typeface="Constantia"/>
                <a:ea typeface="Constantia"/>
                <a:cs typeface="Constantia"/>
                <a:sym typeface="Constantia"/>
              </a:defRPr>
            </a:pPr>
          </a:p>
        </p:txBody>
      </p:sp>
      <p:sp>
        <p:nvSpPr>
          <p:cNvPr id="373" name="Rectangle 82"/>
          <p:cNvSpPr/>
          <p:nvPr/>
        </p:nvSpPr>
        <p:spPr>
          <a:xfrm>
            <a:off x="6038035" y="1895833"/>
            <a:ext cx="1122646" cy="1282152"/>
          </a:xfrm>
          <a:prstGeom prst="rect">
            <a:avLst/>
          </a:prstGeom>
          <a:ln w="25400">
            <a:solidFill>
              <a:srgbClr val="00B0F0"/>
            </a:solidFill>
          </a:ln>
        </p:spPr>
        <p:txBody>
          <a:bodyPr lIns="45719" rIns="45719" anchor="ctr"/>
          <a:lstStyle/>
          <a:p>
            <a:pPr defTabSz="914400">
              <a:defRPr b="0" sz="1800">
                <a:solidFill>
                  <a:srgbClr val="FFFFFF"/>
                </a:solidFill>
                <a:latin typeface="Constantia"/>
                <a:ea typeface="Constantia"/>
                <a:cs typeface="Constantia"/>
                <a:sym typeface="Constantia"/>
              </a:defRPr>
            </a:pPr>
          </a:p>
        </p:txBody>
      </p:sp>
      <p:sp>
        <p:nvSpPr>
          <p:cNvPr id="374" name="TextBox 84"/>
          <p:cNvSpPr txBox="1"/>
          <p:nvPr/>
        </p:nvSpPr>
        <p:spPr>
          <a:xfrm>
            <a:off x="9299316" y="8251021"/>
            <a:ext cx="2476471" cy="5556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l" defTabSz="914400">
              <a:defRPr b="0" sz="1800">
                <a:latin typeface="Constantia"/>
                <a:ea typeface="Constantia"/>
                <a:cs typeface="Constantia"/>
                <a:sym typeface="Constantia"/>
              </a:defRPr>
            </a:pPr>
            <a:r>
              <a:t>ALU </a:t>
            </a:r>
            <a:r>
              <a:rPr sz="1400"/>
              <a:t>(arithmetic/logic unit)</a:t>
            </a:r>
          </a:p>
        </p:txBody>
      </p:sp>
      <p:sp>
        <p:nvSpPr>
          <p:cNvPr id="375" name="TextBox 85"/>
          <p:cNvSpPr txBox="1"/>
          <p:nvPr/>
        </p:nvSpPr>
        <p:spPr>
          <a:xfrm>
            <a:off x="8502898" y="1139401"/>
            <a:ext cx="4069307" cy="59121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defTabSz="914400">
              <a:defRPr b="0" sz="1800">
                <a:latin typeface="Arial Black"/>
                <a:ea typeface="Arial Black"/>
                <a:cs typeface="Arial Black"/>
                <a:sym typeface="Arial Black"/>
              </a:defRPr>
            </a:lvl1pPr>
          </a:lstStyle>
          <a:p>
            <a:pPr/>
            <a:r>
              <a:t>Atmel Mega 328P</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7" name="attiny-schem3-export1-917x1024.png" descr="attiny-schem3-export1-917x1024.png"/>
          <p:cNvPicPr>
            <a:picLocks noChangeAspect="1"/>
          </p:cNvPicPr>
          <p:nvPr/>
        </p:nvPicPr>
        <p:blipFill>
          <a:blip r:embed="rId2">
            <a:extLst/>
          </a:blip>
          <a:srcRect l="2311" t="1160" r="1226" b="1160"/>
          <a:stretch>
            <a:fillRect/>
          </a:stretch>
        </p:blipFill>
        <p:spPr>
          <a:xfrm>
            <a:off x="2413595" y="322104"/>
            <a:ext cx="8177559" cy="9246939"/>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9" name="attiny-schem3-export2.png" descr="attiny-schem3-export2.png"/>
          <p:cNvPicPr>
            <a:picLocks noChangeAspect="1"/>
          </p:cNvPicPr>
          <p:nvPr/>
        </p:nvPicPr>
        <p:blipFill>
          <a:blip r:embed="rId3">
            <a:extLst/>
          </a:blip>
          <a:srcRect l="1866" t="0" r="822" b="0"/>
          <a:stretch>
            <a:fillRect/>
          </a:stretch>
        </p:blipFill>
        <p:spPr>
          <a:xfrm>
            <a:off x="2299758" y="152399"/>
            <a:ext cx="8496460" cy="975360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Title"/>
          <p:cNvSpPr txBox="1"/>
          <p:nvPr>
            <p:ph type="title"/>
          </p:nvPr>
        </p:nvSpPr>
        <p:spPr>
          <a:prstGeom prst="rect">
            <a:avLst/>
          </a:prstGeom>
        </p:spPr>
        <p:txBody>
          <a:bodyPr/>
          <a:lstStyle/>
          <a:p>
            <a:pPr/>
          </a:p>
        </p:txBody>
      </p:sp>
      <p:sp>
        <p:nvSpPr>
          <p:cNvPr id="384" name="Body"/>
          <p:cNvSpPr txBox="1"/>
          <p:nvPr>
            <p:ph type="body" idx="1"/>
          </p:nvPr>
        </p:nvSpPr>
        <p:spPr>
          <a:prstGeom prst="rect">
            <a:avLst/>
          </a:prstGeom>
        </p:spPr>
        <p:txBody>
          <a:bodyPr/>
          <a:lstStyle/>
          <a:p>
            <a:pPr/>
          </a:p>
        </p:txBody>
      </p:sp>
      <p:pic>
        <p:nvPicPr>
          <p:cNvPr id="385" name="Screen Shot 2019-09-14 at 2.48.01 PM.png" descr="Screen Shot 2019-09-14 at 2.48.01 PM.png"/>
          <p:cNvPicPr>
            <a:picLocks noChangeAspect="1"/>
          </p:cNvPicPr>
          <p:nvPr/>
        </p:nvPicPr>
        <p:blipFill>
          <a:blip r:embed="rId2">
            <a:extLst/>
          </a:blip>
          <a:stretch>
            <a:fillRect/>
          </a:stretch>
        </p:blipFill>
        <p:spPr>
          <a:xfrm>
            <a:off x="378816" y="0"/>
            <a:ext cx="12247168" cy="975360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let’s make a thing"/>
          <p:cNvSpPr txBox="1"/>
          <p:nvPr>
            <p:ph type="title"/>
          </p:nvPr>
        </p:nvSpPr>
        <p:spPr>
          <a:xfrm>
            <a:off x="952500" y="3797300"/>
            <a:ext cx="11099800" cy="2159000"/>
          </a:xfrm>
          <a:prstGeom prst="rect">
            <a:avLst/>
          </a:prstGeom>
        </p:spPr>
        <p:txBody>
          <a:bodyPr/>
          <a:lstStyle/>
          <a:p>
            <a:pPr/>
            <a:r>
              <a:t>let’s make a thing</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Computer Components (Anatomy)"/>
          <p:cNvSpPr txBox="1"/>
          <p:nvPr>
            <p:ph type="title"/>
          </p:nvPr>
        </p:nvSpPr>
        <p:spPr>
          <a:xfrm>
            <a:off x="1218818" y="1138147"/>
            <a:ext cx="7192313" cy="502030"/>
          </a:xfrm>
          <a:prstGeom prst="rect">
            <a:avLst/>
          </a:prstGeom>
        </p:spPr>
        <p:txBody>
          <a:bodyPr lIns="45719" tIns="45719" rIns="45719" bIns="45719" anchor="t"/>
          <a:lstStyle>
            <a:lvl1pPr algn="l" defTabSz="704087">
              <a:defRPr sz="2464">
                <a:latin typeface="Constantia"/>
                <a:ea typeface="Constantia"/>
                <a:cs typeface="Constantia"/>
                <a:sym typeface="Constantia"/>
              </a:defRPr>
            </a:lvl1pPr>
          </a:lstStyle>
          <a:p>
            <a:pPr/>
            <a:r>
              <a:t>Computer Components (Anatomy)</a:t>
            </a:r>
          </a:p>
        </p:txBody>
      </p:sp>
      <p:sp>
        <p:nvSpPr>
          <p:cNvPr id="390" name="Modern computers are built from a hierarchical arrangement of devices, the lowest level of which is a complimentary pair of transistor switches (CMOS)."/>
          <p:cNvSpPr txBox="1"/>
          <p:nvPr>
            <p:ph type="body" sz="quarter" idx="1"/>
          </p:nvPr>
        </p:nvSpPr>
        <p:spPr>
          <a:xfrm>
            <a:off x="1218821" y="1640177"/>
            <a:ext cx="7192310" cy="620087"/>
          </a:xfrm>
          <a:prstGeom prst="rect">
            <a:avLst/>
          </a:prstGeom>
        </p:spPr>
        <p:txBody>
          <a:bodyPr lIns="45719" tIns="45719" rIns="45719" bIns="45719" anchor="t"/>
          <a:lstStyle>
            <a:lvl1pPr marL="0" indent="179999" defTabSz="914400">
              <a:spcBef>
                <a:spcPts val="0"/>
              </a:spcBef>
              <a:buSzTx/>
              <a:buNone/>
              <a:defRPr sz="1200">
                <a:solidFill>
                  <a:srgbClr val="808080"/>
                </a:solidFill>
                <a:latin typeface="Constantia"/>
                <a:ea typeface="Constantia"/>
                <a:cs typeface="Constantia"/>
                <a:sym typeface="Constantia"/>
              </a:defRPr>
            </a:lvl1pPr>
          </a:lstStyle>
          <a:p>
            <a:pPr/>
            <a:r>
              <a:t>Modern computers are built from a hierarchical arrangement of devices, the lowest level of which is a complimentary pair of transistor switches (CMOS).</a:t>
            </a:r>
          </a:p>
        </p:txBody>
      </p:sp>
      <p:grpSp>
        <p:nvGrpSpPr>
          <p:cNvPr id="413" name="Group"/>
          <p:cNvGrpSpPr/>
          <p:nvPr/>
        </p:nvGrpSpPr>
        <p:grpSpPr>
          <a:xfrm>
            <a:off x="207440" y="1138010"/>
            <a:ext cx="12589920" cy="7477580"/>
            <a:chOff x="0" y="0"/>
            <a:chExt cx="12589919" cy="7477578"/>
          </a:xfrm>
        </p:grpSpPr>
        <p:pic>
          <p:nvPicPr>
            <p:cNvPr id="391" name="Picture Placeholder 49" descr="Picture Placeholder 49"/>
            <p:cNvPicPr>
              <a:picLocks noChangeAspect="1"/>
            </p:cNvPicPr>
            <p:nvPr/>
          </p:nvPicPr>
          <p:blipFill>
            <a:blip r:embed="rId2">
              <a:extLst/>
            </a:blip>
            <a:srcRect l="6931" t="0" r="6931" b="0"/>
            <a:stretch>
              <a:fillRect/>
            </a:stretch>
          </p:blipFill>
          <p:spPr>
            <a:xfrm>
              <a:off x="11262754" y="0"/>
              <a:ext cx="1327166" cy="1540734"/>
            </a:xfrm>
            <a:prstGeom prst="rect">
              <a:avLst/>
            </a:prstGeom>
            <a:ln w="12700" cap="flat">
              <a:noFill/>
              <a:miter lim="400000"/>
            </a:ln>
            <a:effectLst/>
          </p:spPr>
        </p:pic>
        <p:pic>
          <p:nvPicPr>
            <p:cNvPr id="392" name="Picture 37" descr="Picture 37"/>
            <p:cNvPicPr>
              <a:picLocks noChangeAspect="1"/>
            </p:cNvPicPr>
            <p:nvPr/>
          </p:nvPicPr>
          <p:blipFill>
            <a:blip r:embed="rId3">
              <a:extLst/>
            </a:blip>
            <a:stretch>
              <a:fillRect/>
            </a:stretch>
          </p:blipFill>
          <p:spPr>
            <a:xfrm>
              <a:off x="6122646" y="1663336"/>
              <a:ext cx="4202687" cy="5814243"/>
            </a:xfrm>
            <a:prstGeom prst="rect">
              <a:avLst/>
            </a:prstGeom>
            <a:ln w="12700" cap="flat">
              <a:noFill/>
              <a:miter lim="400000"/>
            </a:ln>
            <a:effectLst/>
          </p:spPr>
        </p:pic>
        <p:pic>
          <p:nvPicPr>
            <p:cNvPr id="393" name="Picture 2" descr="Picture 2"/>
            <p:cNvPicPr>
              <a:picLocks noChangeAspect="1"/>
            </p:cNvPicPr>
            <p:nvPr/>
          </p:nvPicPr>
          <p:blipFill>
            <a:blip r:embed="rId4">
              <a:extLst/>
            </a:blip>
            <a:stretch>
              <a:fillRect/>
            </a:stretch>
          </p:blipFill>
          <p:spPr>
            <a:xfrm>
              <a:off x="1056160" y="1758272"/>
              <a:ext cx="1631521" cy="1147840"/>
            </a:xfrm>
            <a:prstGeom prst="rect">
              <a:avLst/>
            </a:prstGeom>
            <a:ln w="12700" cap="flat">
              <a:noFill/>
              <a:miter lim="400000"/>
            </a:ln>
            <a:effectLst/>
          </p:spPr>
        </p:pic>
        <p:pic>
          <p:nvPicPr>
            <p:cNvPr id="394" name="Picture 4" descr="Picture 4"/>
            <p:cNvPicPr>
              <a:picLocks noChangeAspect="1"/>
            </p:cNvPicPr>
            <p:nvPr/>
          </p:nvPicPr>
          <p:blipFill>
            <a:blip r:embed="rId5">
              <a:extLst/>
            </a:blip>
            <a:stretch>
              <a:fillRect/>
            </a:stretch>
          </p:blipFill>
          <p:spPr>
            <a:xfrm>
              <a:off x="864387" y="3591712"/>
              <a:ext cx="2309427" cy="1578830"/>
            </a:xfrm>
            <a:prstGeom prst="rect">
              <a:avLst/>
            </a:prstGeom>
            <a:ln w="12700" cap="flat">
              <a:noFill/>
              <a:miter lim="400000"/>
            </a:ln>
            <a:effectLst/>
          </p:spPr>
        </p:pic>
        <p:sp>
          <p:nvSpPr>
            <p:cNvPr id="395" name="TextBox 48"/>
            <p:cNvSpPr txBox="1"/>
            <p:nvPr/>
          </p:nvSpPr>
          <p:spPr>
            <a:xfrm>
              <a:off x="3212800" y="4075486"/>
              <a:ext cx="1293147" cy="4567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l" defTabSz="914400">
                <a:defRPr b="0" i="1" sz="1400">
                  <a:latin typeface="Constantia"/>
                  <a:ea typeface="Constantia"/>
                  <a:cs typeface="Constantia"/>
                  <a:sym typeface="Constantia"/>
                </a:defRPr>
              </a:lvl1pPr>
            </a:lstStyle>
            <a:p>
              <a:pPr/>
              <a:r>
                <a:t>Logic Gates</a:t>
              </a:r>
            </a:p>
          </p:txBody>
        </p:sp>
        <p:sp>
          <p:nvSpPr>
            <p:cNvPr id="396" name="TextBox 50"/>
            <p:cNvSpPr txBox="1"/>
            <p:nvPr/>
          </p:nvSpPr>
          <p:spPr>
            <a:xfrm>
              <a:off x="2590460" y="6580295"/>
              <a:ext cx="2351636" cy="4567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defTabSz="914400">
                <a:defRPr b="0" i="1" sz="1400">
                  <a:latin typeface="Constantia"/>
                  <a:ea typeface="Constantia"/>
                  <a:cs typeface="Constantia"/>
                  <a:sym typeface="Constantia"/>
                </a:defRPr>
              </a:lvl1pPr>
            </a:lstStyle>
            <a:p>
              <a:pPr/>
              <a:r>
                <a:t>Circuits</a:t>
              </a:r>
            </a:p>
          </p:txBody>
        </p:sp>
        <p:sp>
          <p:nvSpPr>
            <p:cNvPr id="397" name="TextBox 45"/>
            <p:cNvSpPr txBox="1"/>
            <p:nvPr/>
          </p:nvSpPr>
          <p:spPr>
            <a:xfrm>
              <a:off x="3110030" y="2163717"/>
              <a:ext cx="1241424" cy="4567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l" defTabSz="914400">
                <a:defRPr b="0" i="1" sz="1400">
                  <a:latin typeface="Constantia"/>
                  <a:ea typeface="Constantia"/>
                  <a:cs typeface="Constantia"/>
                  <a:sym typeface="Constantia"/>
                </a:defRPr>
              </a:lvl1pPr>
            </a:lstStyle>
            <a:p>
              <a:pPr/>
              <a:r>
                <a:t>Transistors</a:t>
              </a:r>
            </a:p>
          </p:txBody>
        </p:sp>
        <p:sp>
          <p:nvSpPr>
            <p:cNvPr id="398" name="Down Arrow 51"/>
            <p:cNvSpPr/>
            <p:nvPr/>
          </p:nvSpPr>
          <p:spPr>
            <a:xfrm>
              <a:off x="1791700" y="3057898"/>
              <a:ext cx="335714" cy="468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858"/>
                  </a:moveTo>
                  <a:lnTo>
                    <a:pt x="5400" y="13858"/>
                  </a:lnTo>
                  <a:lnTo>
                    <a:pt x="5400" y="0"/>
                  </a:lnTo>
                  <a:lnTo>
                    <a:pt x="16200" y="0"/>
                  </a:lnTo>
                  <a:lnTo>
                    <a:pt x="16200" y="13858"/>
                  </a:lnTo>
                  <a:lnTo>
                    <a:pt x="21600" y="13858"/>
                  </a:lnTo>
                  <a:lnTo>
                    <a:pt x="10800" y="21600"/>
                  </a:lnTo>
                  <a:close/>
                </a:path>
              </a:pathLst>
            </a:custGeom>
            <a:solidFill>
              <a:srgbClr val="BFBFBF"/>
            </a:solidFill>
            <a:ln w="25400" cap="flat">
              <a:solidFill>
                <a:srgbClr val="808080"/>
              </a:solidFill>
              <a:prstDash val="solid"/>
              <a:round/>
            </a:ln>
            <a:effectLst/>
          </p:spPr>
          <p:txBody>
            <a:bodyPr wrap="square" lIns="45719" tIns="45719" rIns="45719" bIns="45719" numCol="1" anchor="ctr">
              <a:noAutofit/>
            </a:bodyPr>
            <a:lstStyle/>
            <a:p>
              <a:pPr defTabSz="914400">
                <a:defRPr b="0" sz="1800">
                  <a:solidFill>
                    <a:srgbClr val="FFFFFF"/>
                  </a:solidFill>
                  <a:latin typeface="Constantia"/>
                  <a:ea typeface="Constantia"/>
                  <a:cs typeface="Constantia"/>
                  <a:sym typeface="Constantia"/>
                </a:defRPr>
              </a:pPr>
            </a:p>
          </p:txBody>
        </p:sp>
        <p:sp>
          <p:nvSpPr>
            <p:cNvPr id="399" name="Down Arrow 52"/>
            <p:cNvSpPr/>
            <p:nvPr/>
          </p:nvSpPr>
          <p:spPr>
            <a:xfrm>
              <a:off x="1791700" y="5387806"/>
              <a:ext cx="335714" cy="468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858"/>
                  </a:moveTo>
                  <a:lnTo>
                    <a:pt x="5400" y="13858"/>
                  </a:lnTo>
                  <a:lnTo>
                    <a:pt x="5400" y="0"/>
                  </a:lnTo>
                  <a:lnTo>
                    <a:pt x="16200" y="0"/>
                  </a:lnTo>
                  <a:lnTo>
                    <a:pt x="16200" y="13858"/>
                  </a:lnTo>
                  <a:lnTo>
                    <a:pt x="21600" y="13858"/>
                  </a:lnTo>
                  <a:lnTo>
                    <a:pt x="10800" y="21600"/>
                  </a:lnTo>
                  <a:close/>
                </a:path>
              </a:pathLst>
            </a:custGeom>
            <a:solidFill>
              <a:srgbClr val="BFBFBF"/>
            </a:solidFill>
            <a:ln w="25400" cap="flat">
              <a:solidFill>
                <a:srgbClr val="808080"/>
              </a:solidFill>
              <a:prstDash val="solid"/>
              <a:round/>
            </a:ln>
            <a:effectLst/>
          </p:spPr>
          <p:txBody>
            <a:bodyPr wrap="square" lIns="45719" tIns="45719" rIns="45719" bIns="45719" numCol="1" anchor="ctr">
              <a:noAutofit/>
            </a:bodyPr>
            <a:lstStyle/>
            <a:p>
              <a:pPr defTabSz="914400">
                <a:defRPr b="0" sz="1800">
                  <a:solidFill>
                    <a:srgbClr val="FFFFFF"/>
                  </a:solidFill>
                  <a:latin typeface="Constantia"/>
                  <a:ea typeface="Constantia"/>
                  <a:cs typeface="Constantia"/>
                  <a:sym typeface="Constantia"/>
                </a:defRPr>
              </a:pPr>
            </a:p>
          </p:txBody>
        </p:sp>
        <p:sp>
          <p:nvSpPr>
            <p:cNvPr id="400" name="Straight Connector 54"/>
            <p:cNvSpPr/>
            <p:nvPr/>
          </p:nvSpPr>
          <p:spPr>
            <a:xfrm>
              <a:off x="5522695" y="1663336"/>
              <a:ext cx="54577" cy="5756968"/>
            </a:xfrm>
            <a:prstGeom prst="line">
              <a:avLst/>
            </a:prstGeom>
            <a:noFill/>
            <a:ln w="38100" cap="flat">
              <a:solidFill>
                <a:srgbClr val="808080"/>
              </a:solidFill>
              <a:prstDash val="solid"/>
              <a:round/>
            </a:ln>
            <a:effectLst/>
          </p:spPr>
          <p:txBody>
            <a:bodyPr wrap="square" lIns="45719" tIns="45719" rIns="45719" bIns="45719" numCol="1" anchor="t">
              <a:noAutofit/>
            </a:bodyPr>
            <a:lstStyle/>
            <a:p>
              <a:pPr algn="l" defTabSz="914400">
                <a:defRPr b="0" sz="1800">
                  <a:latin typeface="Constantia"/>
                  <a:ea typeface="Constantia"/>
                  <a:cs typeface="Constantia"/>
                  <a:sym typeface="Constantia"/>
                </a:defRPr>
              </a:pPr>
            </a:p>
          </p:txBody>
        </p:sp>
        <p:sp>
          <p:nvSpPr>
            <p:cNvPr id="401" name="Straight Connector 55"/>
            <p:cNvSpPr/>
            <p:nvPr/>
          </p:nvSpPr>
          <p:spPr>
            <a:xfrm>
              <a:off x="686549" y="1663336"/>
              <a:ext cx="54577" cy="5756968"/>
            </a:xfrm>
            <a:prstGeom prst="line">
              <a:avLst/>
            </a:prstGeom>
            <a:noFill/>
            <a:ln w="38100" cap="flat">
              <a:solidFill>
                <a:srgbClr val="808080"/>
              </a:solidFill>
              <a:prstDash val="solid"/>
              <a:round/>
            </a:ln>
            <a:effectLst/>
          </p:spPr>
          <p:txBody>
            <a:bodyPr wrap="square" lIns="45719" tIns="45719" rIns="45719" bIns="45719" numCol="1" anchor="t">
              <a:noAutofit/>
            </a:bodyPr>
            <a:lstStyle/>
            <a:p>
              <a:pPr algn="l" defTabSz="914400">
                <a:defRPr b="0" sz="1800">
                  <a:latin typeface="Constantia"/>
                  <a:ea typeface="Constantia"/>
                  <a:cs typeface="Constantia"/>
                  <a:sym typeface="Constantia"/>
                </a:defRPr>
              </a:pPr>
            </a:p>
          </p:txBody>
        </p:sp>
        <p:sp>
          <p:nvSpPr>
            <p:cNvPr id="402" name="Rectangle 56"/>
            <p:cNvSpPr txBox="1"/>
            <p:nvPr/>
          </p:nvSpPr>
          <p:spPr>
            <a:xfrm rot="16200000">
              <a:off x="-321764" y="3924646"/>
              <a:ext cx="1414113" cy="7705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defTabSz="914400">
                <a:defRPr b="0" sz="2800">
                  <a:latin typeface="Constantia"/>
                  <a:ea typeface="Constantia"/>
                  <a:cs typeface="Constantia"/>
                  <a:sym typeface="Constantia"/>
                </a:defRPr>
              </a:lvl1pPr>
            </a:lstStyle>
            <a:p>
              <a:pPr/>
              <a:r>
                <a:t>Micro</a:t>
              </a:r>
            </a:p>
          </p:txBody>
        </p:sp>
        <p:sp>
          <p:nvSpPr>
            <p:cNvPr id="403" name="Rectangle 57"/>
            <p:cNvSpPr txBox="1"/>
            <p:nvPr/>
          </p:nvSpPr>
          <p:spPr>
            <a:xfrm rot="16200000">
              <a:off x="4483920" y="3924644"/>
              <a:ext cx="1516129" cy="770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defTabSz="914400">
                <a:defRPr b="0" sz="2800">
                  <a:latin typeface="Constantia"/>
                  <a:ea typeface="Constantia"/>
                  <a:cs typeface="Constantia"/>
                  <a:sym typeface="Constantia"/>
                </a:defRPr>
              </a:lvl1pPr>
            </a:lstStyle>
            <a:p>
              <a:pPr/>
              <a:r>
                <a:t>Macro</a:t>
              </a:r>
            </a:p>
          </p:txBody>
        </p:sp>
        <p:grpSp>
          <p:nvGrpSpPr>
            <p:cNvPr id="407" name="Group 69"/>
            <p:cNvGrpSpPr/>
            <p:nvPr/>
          </p:nvGrpSpPr>
          <p:grpSpPr>
            <a:xfrm>
              <a:off x="8314789" y="3209356"/>
              <a:ext cx="3697288" cy="1744508"/>
              <a:chOff x="0" y="0"/>
              <a:chExt cx="3697287" cy="1744507"/>
            </a:xfrm>
          </p:grpSpPr>
          <p:sp>
            <p:nvSpPr>
              <p:cNvPr id="404" name="Rectangle 58"/>
              <p:cNvSpPr/>
              <p:nvPr/>
            </p:nvSpPr>
            <p:spPr>
              <a:xfrm>
                <a:off x="0" y="1171770"/>
                <a:ext cx="509906" cy="572738"/>
              </a:xfrm>
              <a:prstGeom prst="rect">
                <a:avLst/>
              </a:prstGeom>
              <a:noFill/>
              <a:ln w="38100" cap="flat">
                <a:solidFill>
                  <a:srgbClr val="FF0000"/>
                </a:solidFill>
                <a:prstDash val="solid"/>
                <a:round/>
              </a:ln>
              <a:effectLst/>
            </p:spPr>
            <p:txBody>
              <a:bodyPr wrap="square" lIns="45719" tIns="45719" rIns="45719" bIns="45719" numCol="1" anchor="ctr">
                <a:noAutofit/>
              </a:bodyPr>
              <a:lstStyle/>
              <a:p>
                <a:pPr defTabSz="914400">
                  <a:defRPr b="0" sz="1800">
                    <a:solidFill>
                      <a:srgbClr val="FFFFFF"/>
                    </a:solidFill>
                    <a:latin typeface="Constantia"/>
                    <a:ea typeface="Constantia"/>
                    <a:cs typeface="Constantia"/>
                    <a:sym typeface="Constantia"/>
                  </a:defRPr>
                </a:pPr>
              </a:p>
            </p:txBody>
          </p:sp>
          <p:sp>
            <p:nvSpPr>
              <p:cNvPr id="405" name="Straight Arrow Connector 61"/>
              <p:cNvSpPr/>
              <p:nvPr/>
            </p:nvSpPr>
            <p:spPr>
              <a:xfrm flipV="1">
                <a:off x="509905" y="382355"/>
                <a:ext cx="1986239" cy="789417"/>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lgn="l" defTabSz="914400">
                  <a:defRPr b="0" sz="1800">
                    <a:latin typeface="Constantia"/>
                    <a:ea typeface="Constantia"/>
                    <a:cs typeface="Constantia"/>
                    <a:sym typeface="Constantia"/>
                  </a:defRPr>
                </a:pPr>
              </a:p>
            </p:txBody>
          </p:sp>
          <p:sp>
            <p:nvSpPr>
              <p:cNvPr id="406" name="TextBox 67"/>
              <p:cNvSpPr txBox="1"/>
              <p:nvPr/>
            </p:nvSpPr>
            <p:spPr>
              <a:xfrm>
                <a:off x="2671116" y="0"/>
                <a:ext cx="1026172" cy="683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l" defTabSz="914400">
                  <a:defRPr>
                    <a:latin typeface="Constantia"/>
                    <a:ea typeface="Constantia"/>
                    <a:cs typeface="Constantia"/>
                    <a:sym typeface="Constantia"/>
                  </a:defRPr>
                </a:lvl1pPr>
              </a:lstStyle>
              <a:p>
                <a:pPr/>
                <a:r>
                  <a:t>CPU</a:t>
                </a:r>
              </a:p>
            </p:txBody>
          </p:sp>
        </p:grpSp>
        <p:grpSp>
          <p:nvGrpSpPr>
            <p:cNvPr id="411" name="Group 70"/>
            <p:cNvGrpSpPr/>
            <p:nvPr/>
          </p:nvGrpSpPr>
          <p:grpSpPr>
            <a:xfrm>
              <a:off x="7796315" y="4578146"/>
              <a:ext cx="4378594" cy="809661"/>
              <a:chOff x="0" y="0"/>
              <a:chExt cx="4378593" cy="809660"/>
            </a:xfrm>
          </p:grpSpPr>
          <p:sp>
            <p:nvSpPr>
              <p:cNvPr id="408" name="Rectangle 59"/>
              <p:cNvSpPr/>
              <p:nvPr/>
            </p:nvSpPr>
            <p:spPr>
              <a:xfrm>
                <a:off x="0" y="375717"/>
                <a:ext cx="1237589" cy="433944"/>
              </a:xfrm>
              <a:prstGeom prst="rect">
                <a:avLst/>
              </a:prstGeom>
              <a:noFill/>
              <a:ln w="38100" cap="flat">
                <a:solidFill>
                  <a:srgbClr val="FF0000"/>
                </a:solidFill>
                <a:prstDash val="solid"/>
                <a:round/>
              </a:ln>
              <a:effectLst/>
            </p:spPr>
            <p:txBody>
              <a:bodyPr wrap="square" lIns="45719" tIns="45719" rIns="45719" bIns="45719" numCol="1" anchor="ctr">
                <a:noAutofit/>
              </a:bodyPr>
              <a:lstStyle/>
              <a:p>
                <a:pPr defTabSz="914400">
                  <a:defRPr b="0" sz="1800">
                    <a:solidFill>
                      <a:srgbClr val="FFFFFF"/>
                    </a:solidFill>
                    <a:latin typeface="Constantia"/>
                    <a:ea typeface="Constantia"/>
                    <a:cs typeface="Constantia"/>
                    <a:sym typeface="Constantia"/>
                  </a:defRPr>
                </a:pPr>
              </a:p>
            </p:txBody>
          </p:sp>
          <p:sp>
            <p:nvSpPr>
              <p:cNvPr id="409" name="Straight Arrow Connector 64"/>
              <p:cNvSpPr/>
              <p:nvPr/>
            </p:nvSpPr>
            <p:spPr>
              <a:xfrm flipV="1">
                <a:off x="1232328" y="252963"/>
                <a:ext cx="1806596" cy="95680"/>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lgn="l" defTabSz="914400">
                  <a:defRPr b="0" sz="1800">
                    <a:latin typeface="Constantia"/>
                    <a:ea typeface="Constantia"/>
                    <a:cs typeface="Constantia"/>
                    <a:sym typeface="Constantia"/>
                  </a:defRPr>
                </a:pPr>
              </a:p>
            </p:txBody>
          </p:sp>
          <p:sp>
            <p:nvSpPr>
              <p:cNvPr id="410" name="TextBox 68"/>
              <p:cNvSpPr txBox="1"/>
              <p:nvPr/>
            </p:nvSpPr>
            <p:spPr>
              <a:xfrm>
                <a:off x="3189591" y="0"/>
                <a:ext cx="1189003" cy="683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l" defTabSz="914400">
                  <a:defRPr>
                    <a:latin typeface="Constantia"/>
                    <a:ea typeface="Constantia"/>
                    <a:cs typeface="Constantia"/>
                    <a:sym typeface="Constantia"/>
                  </a:defRPr>
                </a:lvl1pPr>
              </a:lstStyle>
              <a:p>
                <a:pPr/>
                <a:r>
                  <a:t>RAM</a:t>
                </a:r>
              </a:p>
            </p:txBody>
          </p:sp>
        </p:grpSp>
        <p:pic>
          <p:nvPicPr>
            <p:cNvPr id="412" name="Picture 6" descr="Picture 6"/>
            <p:cNvPicPr>
              <a:picLocks noChangeAspect="1"/>
            </p:cNvPicPr>
            <p:nvPr/>
          </p:nvPicPr>
          <p:blipFill>
            <a:blip r:embed="rId6">
              <a:extLst/>
            </a:blip>
            <a:stretch>
              <a:fillRect/>
            </a:stretch>
          </p:blipFill>
          <p:spPr>
            <a:xfrm>
              <a:off x="1067546" y="5938035"/>
              <a:ext cx="1942860" cy="1468786"/>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Circuits"/>
          <p:cNvSpPr txBox="1"/>
          <p:nvPr>
            <p:ph type="title"/>
          </p:nvPr>
        </p:nvSpPr>
        <p:spPr>
          <a:xfrm>
            <a:off x="984125" y="111261"/>
            <a:ext cx="7192313" cy="502030"/>
          </a:xfrm>
          <a:prstGeom prst="rect">
            <a:avLst/>
          </a:prstGeom>
        </p:spPr>
        <p:txBody>
          <a:bodyPr lIns="45719" tIns="45719" rIns="45719" bIns="45719" anchor="t"/>
          <a:lstStyle>
            <a:lvl1pPr algn="l" defTabSz="704087">
              <a:defRPr sz="2464">
                <a:latin typeface="Constantia"/>
                <a:ea typeface="Constantia"/>
                <a:cs typeface="Constantia"/>
                <a:sym typeface="Constantia"/>
              </a:defRPr>
            </a:lvl1pPr>
          </a:lstStyle>
          <a:p>
            <a:pPr/>
            <a:r>
              <a:t>Circuits</a:t>
            </a:r>
          </a:p>
        </p:txBody>
      </p:sp>
      <p:sp>
        <p:nvSpPr>
          <p:cNvPr id="416" name="Integrated combinations of logic gates that’s store data, process data, and move data around."/>
          <p:cNvSpPr txBox="1"/>
          <p:nvPr>
            <p:ph type="body" sz="quarter" idx="1"/>
          </p:nvPr>
        </p:nvSpPr>
        <p:spPr>
          <a:xfrm>
            <a:off x="984128" y="613292"/>
            <a:ext cx="7192310" cy="620087"/>
          </a:xfrm>
          <a:prstGeom prst="rect">
            <a:avLst/>
          </a:prstGeom>
        </p:spPr>
        <p:txBody>
          <a:bodyPr lIns="45719" tIns="45719" rIns="45719" bIns="45719" anchor="t"/>
          <a:lstStyle>
            <a:lvl1pPr marL="0" indent="179999" defTabSz="914400">
              <a:spcBef>
                <a:spcPts val="0"/>
              </a:spcBef>
              <a:buSzTx/>
              <a:buNone/>
              <a:defRPr sz="1200">
                <a:solidFill>
                  <a:srgbClr val="808080"/>
                </a:solidFill>
                <a:latin typeface="Constantia"/>
                <a:ea typeface="Constantia"/>
                <a:cs typeface="Constantia"/>
                <a:sym typeface="Constantia"/>
              </a:defRPr>
            </a:lvl1pPr>
          </a:lstStyle>
          <a:p>
            <a:pPr/>
            <a:r>
              <a:t>Integrated combinations of logic gates that’s store data, process data, and move data around.</a:t>
            </a:r>
          </a:p>
        </p:txBody>
      </p:sp>
      <p:pic>
        <p:nvPicPr>
          <p:cNvPr id="417" name="Picture 8" descr="Picture 8"/>
          <p:cNvPicPr>
            <a:picLocks noChangeAspect="1"/>
          </p:cNvPicPr>
          <p:nvPr/>
        </p:nvPicPr>
        <p:blipFill>
          <a:blip r:embed="rId2">
            <a:extLst/>
          </a:blip>
          <a:stretch>
            <a:fillRect/>
          </a:stretch>
        </p:blipFill>
        <p:spPr>
          <a:xfrm>
            <a:off x="300624" y="1880271"/>
            <a:ext cx="3491016" cy="2639179"/>
          </a:xfrm>
          <a:prstGeom prst="rect">
            <a:avLst/>
          </a:prstGeom>
          <a:ln w="12700">
            <a:miter lim="400000"/>
          </a:ln>
        </p:spPr>
      </p:pic>
      <p:sp>
        <p:nvSpPr>
          <p:cNvPr id="418" name="TextBox 4"/>
          <p:cNvSpPr txBox="1"/>
          <p:nvPr/>
        </p:nvSpPr>
        <p:spPr>
          <a:xfrm>
            <a:off x="685202" y="4608283"/>
            <a:ext cx="3673368"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1800">
                <a:latin typeface="Arial"/>
                <a:ea typeface="Arial"/>
                <a:cs typeface="Arial"/>
                <a:sym typeface="Arial"/>
              </a:defRPr>
            </a:lvl1pPr>
          </a:lstStyle>
          <a:p>
            <a:pPr/>
            <a:r>
              <a:t>The 74181 4-bit ALU</a:t>
            </a:r>
          </a:p>
        </p:txBody>
      </p:sp>
      <p:pic>
        <p:nvPicPr>
          <p:cNvPr id="419" name="Picture 6" descr="Picture 6"/>
          <p:cNvPicPr>
            <a:picLocks noChangeAspect="1"/>
          </p:cNvPicPr>
          <p:nvPr/>
        </p:nvPicPr>
        <p:blipFill>
          <a:blip r:embed="rId3">
            <a:extLst/>
          </a:blip>
          <a:stretch>
            <a:fillRect/>
          </a:stretch>
        </p:blipFill>
        <p:spPr>
          <a:xfrm>
            <a:off x="4358568" y="1594872"/>
            <a:ext cx="4540236" cy="3855710"/>
          </a:xfrm>
          <a:prstGeom prst="rect">
            <a:avLst/>
          </a:prstGeom>
          <a:ln w="12700">
            <a:miter lim="400000"/>
          </a:ln>
        </p:spPr>
      </p:pic>
      <p:sp>
        <p:nvSpPr>
          <p:cNvPr id="420" name="TextBox 13"/>
          <p:cNvSpPr txBox="1"/>
          <p:nvPr/>
        </p:nvSpPr>
        <p:spPr>
          <a:xfrm>
            <a:off x="5509450" y="1225540"/>
            <a:ext cx="2210398"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1800">
                <a:latin typeface="Arial"/>
                <a:ea typeface="Arial"/>
                <a:cs typeface="Arial"/>
                <a:sym typeface="Arial"/>
              </a:defRPr>
            </a:lvl1pPr>
          </a:lstStyle>
          <a:p>
            <a:pPr/>
            <a:r>
              <a:t>4002 320-bit RAM</a:t>
            </a:r>
          </a:p>
        </p:txBody>
      </p:sp>
      <p:sp>
        <p:nvSpPr>
          <p:cNvPr id="421" name="TextBox 14"/>
          <p:cNvSpPr txBox="1"/>
          <p:nvPr/>
        </p:nvSpPr>
        <p:spPr>
          <a:xfrm>
            <a:off x="114856" y="5644057"/>
            <a:ext cx="4068261"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0" sz="1400">
                <a:latin typeface="Constantia"/>
                <a:ea typeface="Constantia"/>
                <a:cs typeface="Constantia"/>
                <a:sym typeface="Constantia"/>
              </a:defRPr>
            </a:lvl1pPr>
          </a:lstStyle>
          <a:p>
            <a:pPr/>
            <a:r>
              <a:t>An ALU performs a specific logic function of 4 input bits based on a “control input” (instruction)</a:t>
            </a:r>
          </a:p>
        </p:txBody>
      </p:sp>
      <p:sp>
        <p:nvSpPr>
          <p:cNvPr id="422" name="TextBox 15"/>
          <p:cNvSpPr txBox="1"/>
          <p:nvPr/>
        </p:nvSpPr>
        <p:spPr>
          <a:xfrm>
            <a:off x="4881298" y="5644057"/>
            <a:ext cx="4068262"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0" sz="1400">
                <a:latin typeface="Constantia"/>
                <a:ea typeface="Constantia"/>
                <a:cs typeface="Constantia"/>
                <a:sym typeface="Constantia"/>
              </a:defRPr>
            </a:lvl1pPr>
          </a:lstStyle>
          <a:p>
            <a:pPr/>
            <a:r>
              <a:t>RAM can read or write bits values (0 or 1) at a specific location (address)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Computer Evolution"/>
          <p:cNvSpPr txBox="1"/>
          <p:nvPr>
            <p:ph type="title"/>
          </p:nvPr>
        </p:nvSpPr>
        <p:spPr>
          <a:xfrm>
            <a:off x="306928" y="345596"/>
            <a:ext cx="7192312" cy="502030"/>
          </a:xfrm>
          <a:prstGeom prst="rect">
            <a:avLst/>
          </a:prstGeom>
        </p:spPr>
        <p:txBody>
          <a:bodyPr lIns="45719" tIns="45719" rIns="45719" bIns="45719" anchor="t"/>
          <a:lstStyle>
            <a:lvl1pPr algn="l" defTabSz="704087">
              <a:defRPr sz="2464">
                <a:latin typeface="Constantia"/>
                <a:ea typeface="Constantia"/>
                <a:cs typeface="Constantia"/>
                <a:sym typeface="Constantia"/>
              </a:defRPr>
            </a:lvl1pPr>
          </a:lstStyle>
          <a:p>
            <a:pPr/>
            <a:r>
              <a:t>Computer Evolution</a:t>
            </a:r>
          </a:p>
        </p:txBody>
      </p:sp>
      <p:grpSp>
        <p:nvGrpSpPr>
          <p:cNvPr id="438" name="Group"/>
          <p:cNvGrpSpPr/>
          <p:nvPr/>
        </p:nvGrpSpPr>
        <p:grpSpPr>
          <a:xfrm>
            <a:off x="702021" y="2209164"/>
            <a:ext cx="11600758" cy="6681408"/>
            <a:chOff x="0" y="0"/>
            <a:chExt cx="11600756" cy="6681407"/>
          </a:xfrm>
        </p:grpSpPr>
        <p:grpSp>
          <p:nvGrpSpPr>
            <p:cNvPr id="429" name="Group 25"/>
            <p:cNvGrpSpPr/>
            <p:nvPr/>
          </p:nvGrpSpPr>
          <p:grpSpPr>
            <a:xfrm>
              <a:off x="2791606" y="4317726"/>
              <a:ext cx="6070486" cy="2363682"/>
              <a:chOff x="0" y="0"/>
              <a:chExt cx="6070485" cy="2363681"/>
            </a:xfrm>
          </p:grpSpPr>
          <p:pic>
            <p:nvPicPr>
              <p:cNvPr id="425" name="Picture 4" descr="Picture 4"/>
              <p:cNvPicPr>
                <a:picLocks noChangeAspect="1"/>
              </p:cNvPicPr>
              <p:nvPr/>
            </p:nvPicPr>
            <p:blipFill>
              <a:blip r:embed="rId2">
                <a:extLst/>
              </a:blip>
              <a:stretch>
                <a:fillRect/>
              </a:stretch>
            </p:blipFill>
            <p:spPr>
              <a:xfrm>
                <a:off x="-1" y="0"/>
                <a:ext cx="2363683" cy="2363682"/>
              </a:xfrm>
              <a:prstGeom prst="rect">
                <a:avLst/>
              </a:prstGeom>
              <a:ln w="12700" cap="flat">
                <a:noFill/>
                <a:miter lim="400000"/>
              </a:ln>
              <a:effectLst/>
            </p:spPr>
          </p:pic>
          <p:sp>
            <p:nvSpPr>
              <p:cNvPr id="426" name="TextBox 19"/>
              <p:cNvSpPr txBox="1"/>
              <p:nvPr/>
            </p:nvSpPr>
            <p:spPr>
              <a:xfrm>
                <a:off x="1280486" y="1683226"/>
                <a:ext cx="1834173" cy="452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l" defTabSz="914400">
                  <a:defRPr b="0" sz="1400">
                    <a:latin typeface="Constantia"/>
                    <a:ea typeface="Constantia"/>
                    <a:cs typeface="Constantia"/>
                    <a:sym typeface="Constantia"/>
                  </a:defRPr>
                </a:lvl1pPr>
              </a:lstStyle>
              <a:p>
                <a:pPr/>
                <a:r>
                  <a:t>Arduino</a:t>
                </a:r>
              </a:p>
            </p:txBody>
          </p:sp>
          <p:pic>
            <p:nvPicPr>
              <p:cNvPr id="427" name="Picture 23" descr="Picture 23"/>
              <p:cNvPicPr>
                <a:picLocks noChangeAspect="1"/>
              </p:cNvPicPr>
              <p:nvPr/>
            </p:nvPicPr>
            <p:blipFill>
              <a:blip r:embed="rId3">
                <a:extLst/>
              </a:blip>
              <a:stretch>
                <a:fillRect/>
              </a:stretch>
            </p:blipFill>
            <p:spPr>
              <a:xfrm>
                <a:off x="2953256" y="423664"/>
                <a:ext cx="1895444" cy="1516354"/>
              </a:xfrm>
              <a:prstGeom prst="rect">
                <a:avLst/>
              </a:prstGeom>
              <a:ln w="12700" cap="flat">
                <a:noFill/>
                <a:miter lim="400000"/>
              </a:ln>
              <a:effectLst/>
            </p:spPr>
          </p:pic>
          <p:sp>
            <p:nvSpPr>
              <p:cNvPr id="428" name="TextBox 24"/>
              <p:cNvSpPr txBox="1"/>
              <p:nvPr/>
            </p:nvSpPr>
            <p:spPr>
              <a:xfrm>
                <a:off x="4236313" y="1683226"/>
                <a:ext cx="1834173" cy="452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l" defTabSz="914400">
                  <a:defRPr b="0" sz="1400">
                    <a:latin typeface="Constantia"/>
                    <a:ea typeface="Constantia"/>
                    <a:cs typeface="Constantia"/>
                    <a:sym typeface="Constantia"/>
                  </a:defRPr>
                </a:lvl1pPr>
              </a:lstStyle>
              <a:p>
                <a:pPr/>
                <a:r>
                  <a:t>Rasberry Pi</a:t>
                </a:r>
              </a:p>
            </p:txBody>
          </p:sp>
        </p:grpSp>
        <p:pic>
          <p:nvPicPr>
            <p:cNvPr id="430" name="Picture 6" descr="Picture 6"/>
            <p:cNvPicPr>
              <a:picLocks noChangeAspect="1"/>
            </p:cNvPicPr>
            <p:nvPr/>
          </p:nvPicPr>
          <p:blipFill>
            <a:blip r:embed="rId4">
              <a:extLst/>
            </a:blip>
            <a:stretch>
              <a:fillRect/>
            </a:stretch>
          </p:blipFill>
          <p:spPr>
            <a:xfrm>
              <a:off x="3128727" y="878030"/>
              <a:ext cx="3840578" cy="2611593"/>
            </a:xfrm>
            <a:prstGeom prst="rect">
              <a:avLst/>
            </a:prstGeom>
            <a:ln w="12700" cap="flat">
              <a:noFill/>
              <a:miter lim="400000"/>
            </a:ln>
            <a:effectLst/>
          </p:spPr>
        </p:pic>
        <p:pic>
          <p:nvPicPr>
            <p:cNvPr id="431" name="Picture 3" descr="Picture 3"/>
            <p:cNvPicPr>
              <a:picLocks noChangeAspect="1"/>
            </p:cNvPicPr>
            <p:nvPr/>
          </p:nvPicPr>
          <p:blipFill>
            <a:blip r:embed="rId5">
              <a:extLst/>
            </a:blip>
            <a:stretch>
              <a:fillRect/>
            </a:stretch>
          </p:blipFill>
          <p:spPr>
            <a:xfrm>
              <a:off x="0" y="0"/>
              <a:ext cx="3032210" cy="3840575"/>
            </a:xfrm>
            <a:prstGeom prst="rect">
              <a:avLst/>
            </a:prstGeom>
            <a:ln w="12700" cap="flat">
              <a:noFill/>
              <a:miter lim="400000"/>
            </a:ln>
            <a:effectLst/>
          </p:spPr>
        </p:pic>
        <p:pic>
          <p:nvPicPr>
            <p:cNvPr id="432" name="Picture 5" descr="Picture 5"/>
            <p:cNvPicPr>
              <a:picLocks noChangeAspect="1"/>
            </p:cNvPicPr>
            <p:nvPr/>
          </p:nvPicPr>
          <p:blipFill>
            <a:blip r:embed="rId6">
              <a:extLst/>
            </a:blip>
            <a:srcRect l="7210" t="0" r="7523" b="0"/>
            <a:stretch>
              <a:fillRect/>
            </a:stretch>
          </p:blipFill>
          <p:spPr>
            <a:xfrm>
              <a:off x="7087222" y="639567"/>
              <a:ext cx="2211079" cy="2715074"/>
            </a:xfrm>
            <a:prstGeom prst="rect">
              <a:avLst/>
            </a:prstGeom>
            <a:ln w="12700" cap="flat">
              <a:noFill/>
              <a:miter lim="400000"/>
            </a:ln>
            <a:effectLst/>
          </p:spPr>
        </p:pic>
        <p:pic>
          <p:nvPicPr>
            <p:cNvPr id="433" name="Picture 2" descr="Picture 2"/>
            <p:cNvPicPr>
              <a:picLocks noChangeAspect="1"/>
            </p:cNvPicPr>
            <p:nvPr/>
          </p:nvPicPr>
          <p:blipFill>
            <a:blip r:embed="rId7">
              <a:extLst/>
            </a:blip>
            <a:stretch>
              <a:fillRect/>
            </a:stretch>
          </p:blipFill>
          <p:spPr>
            <a:xfrm>
              <a:off x="9534497" y="1529840"/>
              <a:ext cx="2066260" cy="1432294"/>
            </a:xfrm>
            <a:prstGeom prst="rect">
              <a:avLst/>
            </a:prstGeom>
            <a:ln w="12700" cap="flat">
              <a:noFill/>
              <a:miter lim="400000"/>
            </a:ln>
            <a:effectLst/>
          </p:spPr>
        </p:pic>
        <p:sp>
          <p:nvSpPr>
            <p:cNvPr id="434" name="TextBox 15"/>
            <p:cNvSpPr txBox="1"/>
            <p:nvPr/>
          </p:nvSpPr>
          <p:spPr>
            <a:xfrm>
              <a:off x="856404" y="3947061"/>
              <a:ext cx="984208" cy="538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l" defTabSz="914400">
                <a:defRPr b="0" sz="1800">
                  <a:latin typeface="Constantia"/>
                  <a:ea typeface="Constantia"/>
                  <a:cs typeface="Constantia"/>
                  <a:sym typeface="Constantia"/>
                </a:defRPr>
              </a:lvl1pPr>
            </a:lstStyle>
            <a:p>
              <a:pPr/>
              <a:r>
                <a:t>1970s</a:t>
              </a:r>
            </a:p>
          </p:txBody>
        </p:sp>
        <p:sp>
          <p:nvSpPr>
            <p:cNvPr id="435" name="TextBox 16"/>
            <p:cNvSpPr txBox="1"/>
            <p:nvPr/>
          </p:nvSpPr>
          <p:spPr>
            <a:xfrm>
              <a:off x="4374881" y="3916229"/>
              <a:ext cx="984208" cy="538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l" defTabSz="914400">
                <a:defRPr b="0" sz="1800">
                  <a:latin typeface="Constantia"/>
                  <a:ea typeface="Constantia"/>
                  <a:cs typeface="Constantia"/>
                  <a:sym typeface="Constantia"/>
                </a:defRPr>
              </a:lvl1pPr>
            </a:lstStyle>
            <a:p>
              <a:pPr/>
              <a:r>
                <a:t>1980s</a:t>
              </a:r>
            </a:p>
          </p:txBody>
        </p:sp>
        <p:sp>
          <p:nvSpPr>
            <p:cNvPr id="436" name="TextBox 17"/>
            <p:cNvSpPr txBox="1"/>
            <p:nvPr/>
          </p:nvSpPr>
          <p:spPr>
            <a:xfrm>
              <a:off x="7784637" y="3916228"/>
              <a:ext cx="984208" cy="538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l" defTabSz="914400">
                <a:defRPr b="0" sz="1800">
                  <a:latin typeface="Constantia"/>
                  <a:ea typeface="Constantia"/>
                  <a:cs typeface="Constantia"/>
                  <a:sym typeface="Constantia"/>
                </a:defRPr>
              </a:lvl1pPr>
            </a:lstStyle>
            <a:p>
              <a:pPr/>
              <a:r>
                <a:t>1990s</a:t>
              </a:r>
            </a:p>
          </p:txBody>
        </p:sp>
        <p:sp>
          <p:nvSpPr>
            <p:cNvPr id="437" name="TextBox 18"/>
            <p:cNvSpPr txBox="1"/>
            <p:nvPr/>
          </p:nvSpPr>
          <p:spPr>
            <a:xfrm>
              <a:off x="10234960" y="3931800"/>
              <a:ext cx="1141250" cy="538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l" defTabSz="914400">
                <a:defRPr b="0" sz="1800">
                  <a:latin typeface="Constantia"/>
                  <a:ea typeface="Constantia"/>
                  <a:cs typeface="Constantia"/>
                  <a:sym typeface="Constantia"/>
                </a:defRPr>
              </a:lvl1pPr>
            </a:lstStyle>
            <a:p>
              <a:pPr/>
              <a:r>
                <a:t>2000s</a:t>
              </a:r>
            </a:p>
          </p:txBody>
        </p:sp>
      </p:gr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0" name="Image" descr="Image"/>
          <p:cNvPicPr>
            <a:picLocks noChangeAspect="1"/>
          </p:cNvPicPr>
          <p:nvPr/>
        </p:nvPicPr>
        <p:blipFill>
          <a:blip r:embed="rId3">
            <a:extLst/>
          </a:blip>
          <a:stretch>
            <a:fillRect/>
          </a:stretch>
        </p:blipFill>
        <p:spPr>
          <a:xfrm>
            <a:off x="0" y="1942469"/>
            <a:ext cx="13004801" cy="586866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discs"/>
          <p:cNvSpPr txBox="1"/>
          <p:nvPr>
            <p:ph type="title"/>
          </p:nvPr>
        </p:nvSpPr>
        <p:spPr>
          <a:prstGeom prst="rect">
            <a:avLst/>
          </a:prstGeom>
        </p:spPr>
        <p:txBody>
          <a:bodyPr/>
          <a:lstStyle/>
          <a:p>
            <a:pPr/>
            <a:r>
              <a:t>discs</a:t>
            </a:r>
          </a:p>
        </p:txBody>
      </p:sp>
      <p:pic>
        <p:nvPicPr>
          <p:cNvPr id="147" name="KayMcNultyAlyseSnyderSisStumpDifferentialAnalyzer.jpeg" descr="KayMcNultyAlyseSnyderSisStumpDifferentialAnalyzer.jpeg"/>
          <p:cNvPicPr>
            <a:picLocks noChangeAspect="1"/>
          </p:cNvPicPr>
          <p:nvPr/>
        </p:nvPicPr>
        <p:blipFill>
          <a:blip r:embed="rId3">
            <a:extLst/>
          </a:blip>
          <a:stretch>
            <a:fillRect/>
          </a:stretch>
        </p:blipFill>
        <p:spPr>
          <a:xfrm>
            <a:off x="2246382" y="2788689"/>
            <a:ext cx="8512036" cy="590342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https://plato.stanford.edu/entries/computing-history/"/>
          <p:cNvSpPr txBox="1"/>
          <p:nvPr/>
        </p:nvSpPr>
        <p:spPr>
          <a:xfrm>
            <a:off x="2594305" y="4646270"/>
            <a:ext cx="784159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https://plato.stanford.edu/entries/computing-history/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ipes"/>
          <p:cNvSpPr txBox="1"/>
          <p:nvPr>
            <p:ph type="title"/>
          </p:nvPr>
        </p:nvSpPr>
        <p:spPr>
          <a:prstGeom prst="rect">
            <a:avLst/>
          </a:prstGeom>
        </p:spPr>
        <p:txBody>
          <a:bodyPr/>
          <a:lstStyle/>
          <a:p>
            <a:pPr/>
            <a:r>
              <a:t>pipes</a:t>
            </a:r>
          </a:p>
        </p:txBody>
      </p:sp>
      <p:pic>
        <p:nvPicPr>
          <p:cNvPr id="152" name="LukianovIntegrator1.jpg" descr="LukianovIntegrator1.jpg"/>
          <p:cNvPicPr>
            <a:picLocks noChangeAspect="1"/>
          </p:cNvPicPr>
          <p:nvPr/>
        </p:nvPicPr>
        <p:blipFill>
          <a:blip r:embed="rId3">
            <a:extLst/>
          </a:blip>
          <a:stretch>
            <a:fillRect/>
          </a:stretch>
        </p:blipFill>
        <p:spPr>
          <a:xfrm>
            <a:off x="1953697" y="2428944"/>
            <a:ext cx="9097406" cy="662291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Screen Shot 2019-09-15 at 1.57.25 PM.png" descr="Screen Shot 2019-09-15 at 1.57.25 PM.png"/>
          <p:cNvPicPr>
            <a:picLocks noChangeAspect="1"/>
          </p:cNvPicPr>
          <p:nvPr/>
        </p:nvPicPr>
        <p:blipFill>
          <a:blip r:embed="rId3">
            <a:extLst/>
          </a:blip>
          <a:stretch>
            <a:fillRect/>
          </a:stretch>
        </p:blipFill>
        <p:spPr>
          <a:xfrm>
            <a:off x="1168744" y="1065249"/>
            <a:ext cx="10667312" cy="76231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2560px-MONIAC.jpg" descr="2560px-MONIAC.jpg"/>
          <p:cNvPicPr>
            <a:picLocks noChangeAspect="1"/>
          </p:cNvPicPr>
          <p:nvPr/>
        </p:nvPicPr>
        <p:blipFill>
          <a:blip r:embed="rId3">
            <a:extLst/>
          </a:blip>
          <a:srcRect l="37906" t="0" r="5571" b="0"/>
          <a:stretch>
            <a:fillRect/>
          </a:stretch>
        </p:blipFill>
        <p:spPr>
          <a:xfrm>
            <a:off x="7278880" y="1617067"/>
            <a:ext cx="4913155" cy="6519341"/>
          </a:xfrm>
          <a:prstGeom prst="rect">
            <a:avLst/>
          </a:prstGeom>
          <a:ln w="12700">
            <a:miter lim="400000"/>
          </a:ln>
        </p:spPr>
      </p:pic>
      <p:pic>
        <p:nvPicPr>
          <p:cNvPr id="161" name="phillips_machine.gif" descr="phillips_machine.gif"/>
          <p:cNvPicPr>
            <a:picLocks noChangeAspect="1"/>
          </p:cNvPicPr>
          <p:nvPr/>
        </p:nvPicPr>
        <p:blipFill>
          <a:blip r:embed="rId4">
            <a:extLst/>
          </a:blip>
          <a:stretch>
            <a:fillRect/>
          </a:stretch>
        </p:blipFill>
        <p:spPr>
          <a:xfrm>
            <a:off x="581980" y="836343"/>
            <a:ext cx="6439212" cy="808091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what is digital?"/>
          <p:cNvSpPr txBox="1"/>
          <p:nvPr>
            <p:ph type="title"/>
          </p:nvPr>
        </p:nvSpPr>
        <p:spPr>
          <a:xfrm>
            <a:off x="952500" y="3797300"/>
            <a:ext cx="11099800" cy="2159000"/>
          </a:xfrm>
          <a:prstGeom prst="rect">
            <a:avLst/>
          </a:prstGeom>
        </p:spPr>
        <p:txBody>
          <a:bodyPr/>
          <a:lstStyle/>
          <a:p>
            <a:pPr/>
            <a:r>
              <a:t>what is digital?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